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be3c367b8_1_14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g6be3c367b8_1_145:notes"/>
          <p:cNvSpPr/>
          <p:nvPr>
            <p:ph idx="2" type="sldImg"/>
          </p:nvPr>
        </p:nvSpPr>
        <p:spPr>
          <a:xfrm>
            <a:off x="330200" y="682365"/>
            <a:ext cx="6172200" cy="34149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g6be3c367b8_1_145:notes"/>
          <p:cNvSpPr txBox="1"/>
          <p:nvPr>
            <p:ph idx="1" type="body"/>
          </p:nvPr>
        </p:nvSpPr>
        <p:spPr>
          <a:xfrm>
            <a:off x="890588" y="4324351"/>
            <a:ext cx="5048250" cy="417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A:  u and v are unknown, 1 equation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sol: use a neighborhood of pixels to get more equations, assuming all pixels in the neighborhood have the same motion!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(u,v) satisfies the equation,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let's add a u',v' 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u',v' is perpendicular to the gradient, the dot product of u'v' is zero!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u+u', v+v' also satisfies the equation.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e3c367b8_0_4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g6be3c367b8_0_44:notes"/>
          <p:cNvSpPr/>
          <p:nvPr>
            <p:ph idx="2" type="sldImg"/>
          </p:nvPr>
        </p:nvSpPr>
        <p:spPr>
          <a:xfrm>
            <a:off x="330200" y="682365"/>
            <a:ext cx="6172200" cy="34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6be3c367b8_0_44:notes"/>
          <p:cNvSpPr txBox="1"/>
          <p:nvPr>
            <p:ph idx="1" type="body"/>
          </p:nvPr>
        </p:nvSpPr>
        <p:spPr>
          <a:xfrm>
            <a:off x="890588" y="4324351"/>
            <a:ext cx="5048100" cy="4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A:  u and v are unknown, 1 equation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sol: use a neighborhood of pixels to get more equations, assuming all pixels in the neighborhood have the same motion!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(u,v) satisfies the equation,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let's add a u',v' 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u',v' is perpendicular to the gradient, the dot product of u'v' is zero!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u+u', v+v' also satisfies the equation.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be3c367b8_0_7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g6be3c367b8_0_71:notes"/>
          <p:cNvSpPr/>
          <p:nvPr>
            <p:ph idx="2" type="sldImg"/>
          </p:nvPr>
        </p:nvSpPr>
        <p:spPr>
          <a:xfrm>
            <a:off x="330200" y="682365"/>
            <a:ext cx="6172200" cy="34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g6be3c367b8_0_71:notes"/>
          <p:cNvSpPr txBox="1"/>
          <p:nvPr>
            <p:ph idx="1" type="body"/>
          </p:nvPr>
        </p:nvSpPr>
        <p:spPr>
          <a:xfrm>
            <a:off x="890588" y="4324351"/>
            <a:ext cx="5048100" cy="4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A:  u and v are unknown, 1 equation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sol: use a neighborhood of pixels to get more equations, assuming all pixels in the neighborhood have the same motion!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(u,v) satisfies the equation,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let's add a u',v' 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u',v' is perpendicular to the gradient, the dot product of u'v' is zero!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u+u', v+v' also satisfies the equation.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5dace29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5dace29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be3c367b8_1_21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g6be3c367b8_1_214:notes"/>
          <p:cNvSpPr/>
          <p:nvPr>
            <p:ph idx="2" type="sldImg"/>
          </p:nvPr>
        </p:nvSpPr>
        <p:spPr>
          <a:xfrm>
            <a:off x="330200" y="682365"/>
            <a:ext cx="6172200" cy="34149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6be3c367b8_1_214:notes"/>
          <p:cNvSpPr txBox="1"/>
          <p:nvPr>
            <p:ph idx="1" type="body"/>
          </p:nvPr>
        </p:nvSpPr>
        <p:spPr>
          <a:xfrm>
            <a:off x="890588" y="4324351"/>
            <a:ext cx="5048250" cy="417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be3c367b8_1_2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g6be3c367b8_1_224:notes"/>
          <p:cNvSpPr/>
          <p:nvPr>
            <p:ph idx="2" type="sldImg"/>
          </p:nvPr>
        </p:nvSpPr>
        <p:spPr>
          <a:xfrm>
            <a:off x="330200" y="682365"/>
            <a:ext cx="6172200" cy="34149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6be3c367b8_1_224:notes"/>
          <p:cNvSpPr txBox="1"/>
          <p:nvPr>
            <p:ph idx="1" type="body"/>
          </p:nvPr>
        </p:nvSpPr>
        <p:spPr>
          <a:xfrm>
            <a:off x="890588" y="4324351"/>
            <a:ext cx="5048250" cy="417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be3c367b8_1_2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g6be3c367b8_1_237:notes"/>
          <p:cNvSpPr/>
          <p:nvPr>
            <p:ph idx="2" type="sldImg"/>
          </p:nvPr>
        </p:nvSpPr>
        <p:spPr>
          <a:xfrm>
            <a:off x="330200" y="682365"/>
            <a:ext cx="6172200" cy="34149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g6be3c367b8_1_237:notes"/>
          <p:cNvSpPr txBox="1"/>
          <p:nvPr>
            <p:ph idx="1" type="body"/>
          </p:nvPr>
        </p:nvSpPr>
        <p:spPr>
          <a:xfrm>
            <a:off x="890588" y="4324351"/>
            <a:ext cx="5048250" cy="417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be3c367b8_1_25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g6be3c367b8_1_257:notes"/>
          <p:cNvSpPr/>
          <p:nvPr>
            <p:ph idx="2" type="sldImg"/>
          </p:nvPr>
        </p:nvSpPr>
        <p:spPr>
          <a:xfrm>
            <a:off x="330200" y="682365"/>
            <a:ext cx="6172200" cy="34149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g6be3c367b8_1_257:notes"/>
          <p:cNvSpPr txBox="1"/>
          <p:nvPr>
            <p:ph idx="1" type="body"/>
          </p:nvPr>
        </p:nvSpPr>
        <p:spPr>
          <a:xfrm>
            <a:off x="890588" y="4324351"/>
            <a:ext cx="5048250" cy="417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be3c367b8_1_27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g6be3c367b8_1_271:notes"/>
          <p:cNvSpPr/>
          <p:nvPr>
            <p:ph idx="2" type="sldImg"/>
          </p:nvPr>
        </p:nvSpPr>
        <p:spPr>
          <a:xfrm>
            <a:off x="330200" y="682365"/>
            <a:ext cx="6172200" cy="34149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g6be3c367b8_1_271:notes"/>
          <p:cNvSpPr txBox="1"/>
          <p:nvPr>
            <p:ph idx="1" type="body"/>
          </p:nvPr>
        </p:nvSpPr>
        <p:spPr>
          <a:xfrm>
            <a:off x="890588" y="4324351"/>
            <a:ext cx="5048250" cy="417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M = vv^T .  What are the eigenvectors and eigenvalues?  Start by considering Mv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be3c367b8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6be3c367b8_1_334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be3c367b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be3c367b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be3c367b8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6be3c367b8_1_469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be3c367b8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6be3c367b8_1_477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be3c367b8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6be3c367b8_1_484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be3c367b8_1_49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g6be3c367b8_1_493:notes"/>
          <p:cNvSpPr/>
          <p:nvPr>
            <p:ph idx="2" type="sldImg"/>
          </p:nvPr>
        </p:nvSpPr>
        <p:spPr>
          <a:xfrm>
            <a:off x="330200" y="682365"/>
            <a:ext cx="6172200" cy="34149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g6be3c367b8_1_493:notes"/>
          <p:cNvSpPr txBox="1"/>
          <p:nvPr>
            <p:ph idx="1" type="body"/>
          </p:nvPr>
        </p:nvSpPr>
        <p:spPr>
          <a:xfrm>
            <a:off x="890588" y="4324351"/>
            <a:ext cx="5048250" cy="417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e3c367b8_1_53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g6be3c367b8_1_536:notes"/>
          <p:cNvSpPr/>
          <p:nvPr>
            <p:ph idx="2" type="sldImg"/>
          </p:nvPr>
        </p:nvSpPr>
        <p:spPr>
          <a:xfrm>
            <a:off x="330200" y="682365"/>
            <a:ext cx="6172200" cy="34149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g6be3c367b8_1_536:notes"/>
          <p:cNvSpPr txBox="1"/>
          <p:nvPr>
            <p:ph idx="1" type="body"/>
          </p:nvPr>
        </p:nvSpPr>
        <p:spPr>
          <a:xfrm>
            <a:off x="890588" y="4324351"/>
            <a:ext cx="5048250" cy="417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be3c367b8_1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6be3c367b8_1_587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be3c367b8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6be3c367b8_1_593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5dace29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5dace29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be3c367b8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6be3c367b8_6_40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be3c367b8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6be3c367b8_6_45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be3c367b8_1_3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g6be3c367b8_1_36:notes"/>
          <p:cNvSpPr/>
          <p:nvPr>
            <p:ph idx="2" type="sldImg"/>
          </p:nvPr>
        </p:nvSpPr>
        <p:spPr>
          <a:xfrm>
            <a:off x="330200" y="682365"/>
            <a:ext cx="6172200" cy="34149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g6be3c367b8_1_36:notes"/>
          <p:cNvSpPr txBox="1"/>
          <p:nvPr>
            <p:ph idx="1" type="body"/>
          </p:nvPr>
        </p:nvSpPr>
        <p:spPr>
          <a:xfrm>
            <a:off x="890588" y="4324351"/>
            <a:ext cx="5048250" cy="417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be3c367b8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6be3c367b8_6_50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be3c367b8_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6be3c367b8_6_56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be3c367b8_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6be3c367b8_6_68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be3c367b8_6_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g6be3c367b8_6_78:notes"/>
          <p:cNvSpPr/>
          <p:nvPr>
            <p:ph idx="2" type="sldImg"/>
          </p:nvPr>
        </p:nvSpPr>
        <p:spPr>
          <a:xfrm>
            <a:off x="330200" y="682365"/>
            <a:ext cx="6172200" cy="34149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g6be3c367b8_6_78:notes"/>
          <p:cNvSpPr txBox="1"/>
          <p:nvPr>
            <p:ph idx="1" type="body"/>
          </p:nvPr>
        </p:nvSpPr>
        <p:spPr>
          <a:xfrm>
            <a:off x="890588" y="4324351"/>
            <a:ext cx="5048250" cy="417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be3c367b8_6_8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g6be3c367b8_6_85:notes"/>
          <p:cNvSpPr/>
          <p:nvPr>
            <p:ph idx="2" type="sldImg"/>
          </p:nvPr>
        </p:nvSpPr>
        <p:spPr>
          <a:xfrm>
            <a:off x="331788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g6be3c367b8_6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be3c367b8_0_27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g6be3c367b8_0_270:notes"/>
          <p:cNvSpPr/>
          <p:nvPr>
            <p:ph idx="2" type="sldImg"/>
          </p:nvPr>
        </p:nvSpPr>
        <p:spPr>
          <a:xfrm>
            <a:off x="331788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9" name="Google Shape;499;g6be3c367b8_0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be3c367b8_6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6be3c367b8_6_120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be3c367b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6be3c367b8_0_312:notes"/>
          <p:cNvSpPr/>
          <p:nvPr>
            <p:ph idx="2" type="sldImg"/>
          </p:nvPr>
        </p:nvSpPr>
        <p:spPr>
          <a:xfrm>
            <a:off x="330200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be3c367b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6be3c367b8_0_279:notes"/>
          <p:cNvSpPr/>
          <p:nvPr>
            <p:ph idx="2" type="sldImg"/>
          </p:nvPr>
        </p:nvSpPr>
        <p:spPr>
          <a:xfrm>
            <a:off x="330200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be3c367b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6be3c367b8_0_290:notes"/>
          <p:cNvSpPr/>
          <p:nvPr>
            <p:ph idx="2" type="sldImg"/>
          </p:nvPr>
        </p:nvSpPr>
        <p:spPr>
          <a:xfrm>
            <a:off x="330200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be3c367b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be3c367b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5dace29e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5dace29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be3c367b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6be3c367b8_0_82:notes"/>
          <p:cNvSpPr/>
          <p:nvPr>
            <p:ph idx="2" type="sldImg"/>
          </p:nvPr>
        </p:nvSpPr>
        <p:spPr>
          <a:xfrm>
            <a:off x="330200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be3c367b8_0_9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g6be3c367b8_0_90:notes"/>
          <p:cNvSpPr/>
          <p:nvPr>
            <p:ph idx="2" type="sldImg"/>
          </p:nvPr>
        </p:nvSpPr>
        <p:spPr>
          <a:xfrm>
            <a:off x="331788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Google Shape;549;g6be3c367b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be3c367b8_0_9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g6be3c367b8_0_98:notes"/>
          <p:cNvSpPr/>
          <p:nvPr>
            <p:ph idx="2" type="sldImg"/>
          </p:nvPr>
        </p:nvSpPr>
        <p:spPr>
          <a:xfrm>
            <a:off x="331788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8" name="Google Shape;558;g6be3c367b8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be3c367b8_0_10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g6be3c367b8_0_109:notes"/>
          <p:cNvSpPr/>
          <p:nvPr>
            <p:ph idx="2" type="sldImg"/>
          </p:nvPr>
        </p:nvSpPr>
        <p:spPr>
          <a:xfrm>
            <a:off x="331788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0" name="Google Shape;570;g6be3c367b8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be3c367b8_0_12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g6be3c367b8_0_125:notes"/>
          <p:cNvSpPr/>
          <p:nvPr>
            <p:ph idx="2" type="sldImg"/>
          </p:nvPr>
        </p:nvSpPr>
        <p:spPr>
          <a:xfrm>
            <a:off x="331788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Google Shape;587;g6be3c367b8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6be3c367b8_0_14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g6be3c367b8_0_144:notes"/>
          <p:cNvSpPr/>
          <p:nvPr>
            <p:ph idx="2" type="sldImg"/>
          </p:nvPr>
        </p:nvSpPr>
        <p:spPr>
          <a:xfrm>
            <a:off x="331788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g6be3c367b8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be3c367b8_0_19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g6be3c367b8_0_191:notes"/>
          <p:cNvSpPr/>
          <p:nvPr>
            <p:ph idx="2" type="sldImg"/>
          </p:nvPr>
        </p:nvSpPr>
        <p:spPr>
          <a:xfrm>
            <a:off x="331788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5" name="Google Shape;655;g6be3c367b8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be3c367b8_0_22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89" name="Google Shape;689;g6be3c367b8_0_225:notes"/>
          <p:cNvSpPr/>
          <p:nvPr>
            <p:ph idx="2" type="sldImg"/>
          </p:nvPr>
        </p:nvSpPr>
        <p:spPr>
          <a:xfrm>
            <a:off x="331788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0" name="Google Shape;690;g6be3c367b8_0_2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be3c367b8_0_23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g6be3c367b8_0_235:notes"/>
          <p:cNvSpPr/>
          <p:nvPr>
            <p:ph idx="2" type="sldImg"/>
          </p:nvPr>
        </p:nvSpPr>
        <p:spPr>
          <a:xfrm>
            <a:off x="331788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1" name="Google Shape;701;g6be3c367b8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be3c367b8_1_5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g6be3c367b8_1_51:notes"/>
          <p:cNvSpPr/>
          <p:nvPr>
            <p:ph idx="2" type="sldImg"/>
          </p:nvPr>
        </p:nvSpPr>
        <p:spPr>
          <a:xfrm>
            <a:off x="330200" y="682365"/>
            <a:ext cx="6172200" cy="34149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g6be3c367b8_1_51:notes"/>
          <p:cNvSpPr txBox="1"/>
          <p:nvPr>
            <p:ph idx="1" type="body"/>
          </p:nvPr>
        </p:nvSpPr>
        <p:spPr>
          <a:xfrm>
            <a:off x="890588" y="4324351"/>
            <a:ext cx="5048250" cy="417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be3c367b8_0_29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g6be3c367b8_0_299:notes"/>
          <p:cNvSpPr/>
          <p:nvPr>
            <p:ph idx="2" type="sldImg"/>
          </p:nvPr>
        </p:nvSpPr>
        <p:spPr>
          <a:xfrm>
            <a:off x="331788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Google Shape;712;g6be3c367b8_0_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a2db3062b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a2db3062b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5dace29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5dace29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d492c54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d492c54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a2db3062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a2db3062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a2db3062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a2db3062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a2db3062b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a2db3062b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http://dlib.net/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2db3062b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2db3062b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http://dlib.net/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a2db3062b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a2db3062b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http://dlib.net/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2db3062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2db3062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http://dlib.net/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be3c367b8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6be3c367b8_1_80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a2db3062b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a2db3062b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http://dlib.net/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be3c367b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6be3c367b8_1_86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e3c367b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6be3c367b8_1_92:notes"/>
          <p:cNvSpPr/>
          <p:nvPr>
            <p:ph idx="2" type="sldImg"/>
          </p:nvPr>
        </p:nvSpPr>
        <p:spPr>
          <a:xfrm>
            <a:off x="330200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e3c367b8_1_10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g6be3c367b8_1_104:notes"/>
          <p:cNvSpPr/>
          <p:nvPr>
            <p:ph idx="2" type="sldImg"/>
          </p:nvPr>
        </p:nvSpPr>
        <p:spPr>
          <a:xfrm>
            <a:off x="331788" y="685488"/>
            <a:ext cx="619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g6be3c367b8_1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2" y="205978"/>
            <a:ext cx="7931603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2" y="1200152"/>
            <a:ext cx="7931603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57202" y="205978"/>
            <a:ext cx="7931603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7201" y="1200152"/>
            <a:ext cx="3902528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17500" lvl="1" marL="914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298450" lvl="2" marL="1371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/>
            </a:lvl3pPr>
            <a:lvl4pPr indent="-292100" lvl="3" marL="18288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4469948" y="1200152"/>
            <a:ext cx="3898445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17500" lvl="1" marL="914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298450" lvl="2" marL="1371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/>
            </a:lvl3pPr>
            <a:lvl4pPr indent="-292100" lvl="3" marL="18288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gif"/><Relationship Id="rId4" Type="http://schemas.openxmlformats.org/officeDocument/2006/relationships/image" Target="../media/image32.gif"/><Relationship Id="rId5" Type="http://schemas.openxmlformats.org/officeDocument/2006/relationships/image" Target="../media/image34.gif"/><Relationship Id="rId6" Type="http://schemas.openxmlformats.org/officeDocument/2006/relationships/image" Target="../media/image3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hyperlink" Target="http://www.ces.clemson.edu/~stb/klt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gif"/><Relationship Id="rId4" Type="http://schemas.openxmlformats.org/officeDocument/2006/relationships/hyperlink" Target="https://nanonets.com/blog/optical-flow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hyperlink" Target="http://web.mit.edu/persci/people/adelson/pub_pdfs/wang_tr279.pdf" TargetMode="External"/><Relationship Id="rId6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pyimagesearch.com/2018/07/30/opencv-object-tracking/" TargetMode="External"/><Relationship Id="rId4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gif"/><Relationship Id="rId4" Type="http://schemas.openxmlformats.org/officeDocument/2006/relationships/image" Target="../media/image68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abewley/sort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www.youtube.com/watch?v=tq0BgncuMhs" TargetMode="External"/><Relationship Id="rId4" Type="http://schemas.openxmlformats.org/officeDocument/2006/relationships/image" Target="../media/image6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0" y="1316150"/>
            <a:ext cx="9027300" cy="3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</a:rPr>
              <a:t>Introduction to Computer Vision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9-10. Optical flow &amp; object tracking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02</a:t>
            </a:r>
            <a:r>
              <a:rPr lang="en" sz="2000">
                <a:solidFill>
                  <a:schemeClr val="dk1"/>
                </a:solidFill>
              </a:rPr>
              <a:t>.12.22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Mikhail Belyaev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571457" y="1999059"/>
            <a:ext cx="6858043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905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How many equations and unknowns per pixel?</a:t>
            </a:r>
            <a:endParaRPr sz="1100"/>
          </a:p>
        </p:txBody>
      </p:sp>
      <p:sp>
        <p:nvSpPr>
          <p:cNvPr id="173" name="Google Shape;173;p24"/>
          <p:cNvSpPr/>
          <p:nvPr/>
        </p:nvSpPr>
        <p:spPr>
          <a:xfrm>
            <a:off x="571457" y="2692003"/>
            <a:ext cx="6858043" cy="6226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component of the flow perpendicular to the gradient (i.e., parallel to the edge) cannot be measured</a:t>
            </a:r>
            <a:endParaRPr sz="1100"/>
          </a:p>
        </p:txBody>
      </p:sp>
      <p:cxnSp>
        <p:nvCxnSpPr>
          <p:cNvPr id="174" name="Google Shape;174;p24"/>
          <p:cNvCxnSpPr/>
          <p:nvPr/>
        </p:nvCxnSpPr>
        <p:spPr>
          <a:xfrm>
            <a:off x="5314950" y="3373040"/>
            <a:ext cx="1028700" cy="1028700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/>
          <p:cNvCxnSpPr/>
          <p:nvPr/>
        </p:nvCxnSpPr>
        <p:spPr>
          <a:xfrm flipH="1" rot="10800000">
            <a:off x="5886450" y="3315890"/>
            <a:ext cx="514350" cy="5143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4"/>
          <p:cNvCxnSpPr/>
          <p:nvPr/>
        </p:nvCxnSpPr>
        <p:spPr>
          <a:xfrm>
            <a:off x="5886450" y="3830241"/>
            <a:ext cx="971550" cy="1023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4"/>
          <p:cNvSpPr txBox="1"/>
          <p:nvPr/>
        </p:nvSpPr>
        <p:spPr>
          <a:xfrm>
            <a:off x="6400801" y="4286250"/>
            <a:ext cx="4833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</a:t>
            </a:r>
            <a:endParaRPr sz="1100"/>
          </a:p>
        </p:txBody>
      </p:sp>
      <p:sp>
        <p:nvSpPr>
          <p:cNvPr id="178" name="Google Shape;178;p24"/>
          <p:cNvSpPr txBox="1"/>
          <p:nvPr/>
        </p:nvSpPr>
        <p:spPr>
          <a:xfrm>
            <a:off x="6629401" y="3314700"/>
            <a:ext cx="4534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/>
          </a:p>
        </p:txBody>
      </p:sp>
      <p:cxnSp>
        <p:nvCxnSpPr>
          <p:cNvPr id="179" name="Google Shape;179;p24"/>
          <p:cNvCxnSpPr/>
          <p:nvPr/>
        </p:nvCxnSpPr>
        <p:spPr>
          <a:xfrm>
            <a:off x="5943600" y="3818334"/>
            <a:ext cx="34290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4"/>
          <p:cNvSpPr txBox="1"/>
          <p:nvPr/>
        </p:nvSpPr>
        <p:spPr>
          <a:xfrm>
            <a:off x="5342003" y="4046925"/>
            <a:ext cx="7248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’,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’)</a:t>
            </a:r>
            <a:endParaRPr sz="1100"/>
          </a:p>
        </p:txBody>
      </p:sp>
      <p:cxnSp>
        <p:nvCxnSpPr>
          <p:cNvPr id="181" name="Google Shape;181;p24"/>
          <p:cNvCxnSpPr/>
          <p:nvPr/>
        </p:nvCxnSpPr>
        <p:spPr>
          <a:xfrm flipH="1" rot="10800000">
            <a:off x="5886450" y="3601640"/>
            <a:ext cx="8001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4"/>
          <p:cNvSpPr txBox="1"/>
          <p:nvPr/>
        </p:nvSpPr>
        <p:spPr>
          <a:xfrm>
            <a:off x="5886451" y="3028950"/>
            <a:ext cx="7248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endParaRPr sz="1100"/>
          </a:p>
        </p:txBody>
      </p:sp>
      <p:sp>
        <p:nvSpPr>
          <p:cNvPr id="183" name="Google Shape;183;p24"/>
          <p:cNvSpPr txBox="1"/>
          <p:nvPr/>
        </p:nvSpPr>
        <p:spPr>
          <a:xfrm>
            <a:off x="6286500" y="3956447"/>
            <a:ext cx="8623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’,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’)</a:t>
            </a:r>
            <a:endParaRPr sz="1100"/>
          </a:p>
        </p:txBody>
      </p:sp>
      <p:sp>
        <p:nvSpPr>
          <p:cNvPr id="184" name="Google Shape;184;p24"/>
          <p:cNvSpPr/>
          <p:nvPr/>
        </p:nvSpPr>
        <p:spPr>
          <a:xfrm>
            <a:off x="1539921" y="3832317"/>
            <a:ext cx="288030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(</a:t>
            </a:r>
            <a:r>
              <a:rPr b="0"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satisfies the equation, </a:t>
            </a:r>
            <a:b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does (</a:t>
            </a:r>
            <a:r>
              <a:rPr b="0"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u+u’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v+v’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if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85" name="Google Shape;185;p24"/>
          <p:cNvSpPr/>
          <p:nvPr/>
        </p:nvSpPr>
        <p:spPr>
          <a:xfrm>
            <a:off x="1828800" y="2296725"/>
            <a:ext cx="525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1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equation (this is a scalar equation!), two unknowns (u,v)</a:t>
            </a:r>
            <a:endParaRPr sz="1100"/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660" y="4283538"/>
            <a:ext cx="1462312" cy="41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>
            <a:off x="571457" y="1034653"/>
            <a:ext cx="708664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use this equation to recover image motion (u,v) at each pixel?</a:t>
            </a:r>
            <a:endParaRPr sz="1100"/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0431" y="1485900"/>
            <a:ext cx="1961882" cy="48101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6611313" y="3049816"/>
            <a:ext cx="214674" cy="20774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346" l="-12500" r="-1250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91" name="Google Shape;191;p24"/>
          <p:cNvSpPr txBox="1"/>
          <p:nvPr/>
        </p:nvSpPr>
        <p:spPr>
          <a:xfrm>
            <a:off x="552450" y="89298"/>
            <a:ext cx="59436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800">
                <a:solidFill>
                  <a:schemeClr val="dk1"/>
                </a:solidFill>
              </a:rPr>
              <a:t>The brightness constancy constraint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82526" l="18426" r="29596" t="12042"/>
          <a:stretch/>
        </p:blipFill>
        <p:spPr>
          <a:xfrm>
            <a:off x="382225" y="-8000"/>
            <a:ext cx="6889824" cy="40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 rot="-5400000">
            <a:off x="7612535" y="4126500"/>
            <a:ext cx="155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Wikipedia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rber-pole-01" id="199" name="Google Shape;19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0300" y="396975"/>
            <a:ext cx="2200200" cy="44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24409" l="18426" r="29596" t="12042"/>
          <a:stretch/>
        </p:blipFill>
        <p:spPr>
          <a:xfrm>
            <a:off x="382225" y="-8000"/>
            <a:ext cx="6889824" cy="473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 rot="-5400000">
            <a:off x="7612535" y="4126500"/>
            <a:ext cx="155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Ajmal Mian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" sz="3000">
                <a:solidFill>
                  <a:srgbClr val="434343"/>
                </a:solidFill>
              </a:rPr>
              <a:t>Optical Flow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b="1" lang="en" sz="3000">
                <a:solidFill>
                  <a:srgbClr val="434343"/>
                </a:solidFill>
              </a:rPr>
              <a:t>Lucas-Kanade method</a:t>
            </a:r>
            <a:endParaRPr b="1"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Sparse Optical Flow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Dense Optical Flow </a:t>
            </a:r>
            <a:endParaRPr sz="3000">
              <a:solidFill>
                <a:srgbClr val="434343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" sz="3000">
                <a:solidFill>
                  <a:srgbClr val="434343"/>
                </a:solidFill>
              </a:rPr>
              <a:t>Object tracking</a:t>
            </a:r>
            <a:endParaRPr sz="3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400050" y="161925"/>
            <a:ext cx="485775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600"/>
              <a:t>Solving the  ambiguity…</a:t>
            </a:r>
            <a:endParaRPr sz="2600"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400050" y="857250"/>
            <a:ext cx="72009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How to get more equations for a pixel?</a:t>
            </a:r>
            <a:endParaRPr sz="1100"/>
          </a:p>
          <a:p>
            <a:pPr indent="-190500" lvl="0" marL="190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Spatial coherence constraint:</a:t>
            </a:r>
            <a:r>
              <a:rPr lang="en" sz="1800"/>
              <a:t>  </a:t>
            </a:r>
            <a:endParaRPr sz="1100"/>
          </a:p>
          <a:p>
            <a:pPr indent="-190500" lvl="0" marL="190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    Assume the pixel’s neighbors have the same (u,v)</a:t>
            </a:r>
            <a:endParaRPr sz="1100"/>
          </a:p>
          <a:p>
            <a:pPr indent="-165100" lvl="1" marL="419100" rtl="0" algn="l"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○"/>
            </a:pPr>
            <a:r>
              <a:rPr lang="en" sz="1400"/>
              <a:t>If we use a </a:t>
            </a:r>
            <a:r>
              <a:rPr lang="en" sz="1400"/>
              <a:t>5</a:t>
            </a:r>
            <a:r>
              <a:rPr lang="en" sz="1400"/>
              <a:t>x</a:t>
            </a:r>
            <a:r>
              <a:rPr lang="en" sz="1400"/>
              <a:t>5</a:t>
            </a:r>
            <a:r>
              <a:rPr lang="en" sz="1400"/>
              <a:t> window, that gives us </a:t>
            </a:r>
            <a:r>
              <a:rPr lang="en" sz="1400"/>
              <a:t>25</a:t>
            </a:r>
            <a:r>
              <a:rPr lang="en" sz="1400"/>
              <a:t> equations per pixel</a:t>
            </a:r>
            <a:endParaRPr sz="1100"/>
          </a:p>
        </p:txBody>
      </p:sp>
      <p:pic>
        <p:nvPicPr>
          <p:cNvPr descr="Edittex" id="220" name="Google Shape;2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9011" y="2286000"/>
            <a:ext cx="274173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ittex" id="221" name="Google Shape;2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3386" y="2838450"/>
            <a:ext cx="4598194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/>
          <p:nvPr/>
        </p:nvSpPr>
        <p:spPr>
          <a:xfrm>
            <a:off x="400050" y="4580751"/>
            <a:ext cx="536257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 Lucas and T. Kanade. An iterative image registration technique with an application to stereo vision. In </a:t>
            </a:r>
            <a:r>
              <a:rPr i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Proceedings of the International Joint Conference on Artificial Intelligence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pp. 674–679, 1981.</a:t>
            </a:r>
            <a:endParaRPr sz="1100"/>
          </a:p>
        </p:txBody>
      </p:sp>
      <p:sp>
        <p:nvSpPr>
          <p:cNvPr id="223" name="Google Shape;223;p28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514350" y="377428"/>
            <a:ext cx="58293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Lucas-Kanade flow</a:t>
            </a:r>
            <a:endParaRPr sz="2800"/>
          </a:p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514350" y="1006078"/>
            <a:ext cx="5829300" cy="3798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905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Overconstrained linear system:</a:t>
            </a:r>
            <a:endParaRPr sz="1100"/>
          </a:p>
        </p:txBody>
      </p:sp>
      <p:grpSp>
        <p:nvGrpSpPr>
          <p:cNvPr id="231" name="Google Shape;231;p29"/>
          <p:cNvGrpSpPr/>
          <p:nvPr/>
        </p:nvGrpSpPr>
        <p:grpSpPr>
          <a:xfrm>
            <a:off x="4978003" y="1749028"/>
            <a:ext cx="1194197" cy="400050"/>
            <a:chOff x="1680" y="945"/>
            <a:chExt cx="1003" cy="305"/>
          </a:xfrm>
        </p:grpSpPr>
        <p:pic>
          <p:nvPicPr>
            <p:cNvPr descr="Edittex" id="232" name="Google Shape;232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80" y="1155"/>
              <a:ext cx="292" cy="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dittex" id="233" name="Google Shape;233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86" y="945"/>
              <a:ext cx="796" cy="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dittex" id="234" name="Google Shape;234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4" y="1152"/>
              <a:ext cx="211" cy="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dittex" id="235" name="Google Shape;235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97" y="1157"/>
              <a:ext cx="286" cy="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Edittex" id="236" name="Google Shape;23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457" y="1463278"/>
            <a:ext cx="4083844" cy="1087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428825" y="57150"/>
            <a:ext cx="70578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Lucas-Kanade flow</a:t>
            </a:r>
            <a:endParaRPr sz="2800"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1657350" y="685801"/>
            <a:ext cx="5829300" cy="3798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905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Overconstrained linear system</a:t>
            </a:r>
            <a:endParaRPr sz="1100"/>
          </a:p>
        </p:txBody>
      </p:sp>
      <p:grpSp>
        <p:nvGrpSpPr>
          <p:cNvPr id="245" name="Google Shape;245;p30"/>
          <p:cNvGrpSpPr/>
          <p:nvPr/>
        </p:nvGrpSpPr>
        <p:grpSpPr>
          <a:xfrm>
            <a:off x="6121003" y="1428750"/>
            <a:ext cx="1194197" cy="400050"/>
            <a:chOff x="1680" y="945"/>
            <a:chExt cx="1003" cy="305"/>
          </a:xfrm>
        </p:grpSpPr>
        <p:pic>
          <p:nvPicPr>
            <p:cNvPr descr="Edittex" id="246" name="Google Shape;24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80" y="1155"/>
              <a:ext cx="292" cy="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dittex" id="247" name="Google Shape;247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86" y="945"/>
              <a:ext cx="796" cy="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dittex" id="248" name="Google Shape;248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4" y="1152"/>
              <a:ext cx="211" cy="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dittex" id="249" name="Google Shape;249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97" y="1157"/>
              <a:ext cx="286" cy="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Edittex" id="250" name="Google Shape;250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45457" y="1143000"/>
            <a:ext cx="4083844" cy="1087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0"/>
          <p:cNvGrpSpPr/>
          <p:nvPr/>
        </p:nvGrpSpPr>
        <p:grpSpPr>
          <a:xfrm>
            <a:off x="1714501" y="2971800"/>
            <a:ext cx="4170760" cy="1001316"/>
            <a:chOff x="769" y="1919"/>
            <a:chExt cx="3503" cy="817"/>
          </a:xfrm>
        </p:grpSpPr>
        <p:pic>
          <p:nvPicPr>
            <p:cNvPr descr="Edittex" id="252" name="Google Shape;252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9" y="1919"/>
              <a:ext cx="3503" cy="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dittex" id="253" name="Google Shape;253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40" y="2547"/>
              <a:ext cx="427" cy="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dittex" id="254" name="Google Shape;254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77" y="2542"/>
              <a:ext cx="359" cy="1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30"/>
          <p:cNvSpPr/>
          <p:nvPr/>
        </p:nvSpPr>
        <p:spPr>
          <a:xfrm>
            <a:off x="1200150" y="4207670"/>
            <a:ext cx="6000750" cy="7643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summations are over all pixels in the K x K window</a:t>
            </a:r>
            <a:endParaRPr sz="1100"/>
          </a:p>
        </p:txBody>
      </p:sp>
      <p:pic>
        <p:nvPicPr>
          <p:cNvPr descr="Edittex" id="256" name="Google Shape;256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57800" y="2400300"/>
            <a:ext cx="1737122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/>
          <p:nvPr/>
        </p:nvSpPr>
        <p:spPr>
          <a:xfrm>
            <a:off x="1661272" y="2363391"/>
            <a:ext cx="5829300" cy="3798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squares solution for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given by</a:t>
            </a:r>
            <a:endParaRPr sz="1100"/>
          </a:p>
        </p:txBody>
      </p:sp>
      <p:sp>
        <p:nvSpPr>
          <p:cNvPr id="258" name="Google Shape;258;p30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1657350" y="742950"/>
            <a:ext cx="58293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1" marL="4191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Optimal (u, v) satisfies Lucas-Kanade equation</a:t>
            </a:r>
            <a:endParaRPr sz="1600"/>
          </a:p>
        </p:txBody>
      </p:sp>
      <p:grpSp>
        <p:nvGrpSpPr>
          <p:cNvPr id="265" name="Google Shape;265;p31"/>
          <p:cNvGrpSpPr/>
          <p:nvPr/>
        </p:nvGrpSpPr>
        <p:grpSpPr>
          <a:xfrm>
            <a:off x="2058591" y="1200150"/>
            <a:ext cx="4170759" cy="972741"/>
            <a:chOff x="769" y="1919"/>
            <a:chExt cx="3503" cy="817"/>
          </a:xfrm>
        </p:grpSpPr>
        <p:pic>
          <p:nvPicPr>
            <p:cNvPr descr="Edittex" id="266" name="Google Shape;26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9" y="1919"/>
              <a:ext cx="3503" cy="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dittex" id="267" name="Google Shape;267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0" y="2547"/>
              <a:ext cx="427" cy="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dittex" id="268" name="Google Shape;268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77" y="2542"/>
              <a:ext cx="359" cy="1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31"/>
          <p:cNvSpPr txBox="1"/>
          <p:nvPr/>
        </p:nvSpPr>
        <p:spPr>
          <a:xfrm>
            <a:off x="1885950" y="4343400"/>
            <a:ext cx="25491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this remind anything to you?</a:t>
            </a:r>
            <a:endParaRPr sz="1100"/>
          </a:p>
        </p:txBody>
      </p:sp>
      <p:sp>
        <p:nvSpPr>
          <p:cNvPr id="270" name="Google Shape;270;p31"/>
          <p:cNvSpPr/>
          <p:nvPr/>
        </p:nvSpPr>
        <p:spPr>
          <a:xfrm>
            <a:off x="1485900" y="1657350"/>
            <a:ext cx="457200" cy="2857500"/>
          </a:xfrm>
          <a:custGeom>
            <a:rect b="b" l="l" r="r" t="t"/>
            <a:pathLst>
              <a:path extrusionOk="0" h="2400" w="384">
                <a:moveTo>
                  <a:pt x="384" y="0"/>
                </a:moveTo>
                <a:lnTo>
                  <a:pt x="0" y="336"/>
                </a:lnTo>
                <a:lnTo>
                  <a:pt x="0" y="2256"/>
                </a:lnTo>
                <a:lnTo>
                  <a:pt x="240" y="2400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1657350" y="2514600"/>
            <a:ext cx="5829300" cy="21145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is This Solvable?</a:t>
            </a:r>
            <a:endParaRPr sz="1100"/>
          </a:p>
          <a:p>
            <a:pPr indent="-209550" lvl="1" marL="55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baseline="3000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should be invertible </a:t>
            </a:r>
            <a:endParaRPr sz="1100"/>
          </a:p>
          <a:p>
            <a:pPr indent="-209550" lvl="1" marL="55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baseline="3000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should not be too small due to noise</a:t>
            </a:r>
            <a:endParaRPr sz="1100"/>
          </a:p>
          <a:p>
            <a:pPr indent="-171450" lvl="2" marL="863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eigenvalues λ</a:t>
            </a:r>
            <a:r>
              <a:rPr b="0" baseline="-2500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λ </a:t>
            </a:r>
            <a:r>
              <a:rPr b="0" baseline="-2500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baseline="3000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should not be too small</a:t>
            </a:r>
            <a:endParaRPr sz="1100"/>
          </a:p>
          <a:p>
            <a:pPr indent="-209550" lvl="1" marL="55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baseline="3000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should be well-conditioned</a:t>
            </a:r>
            <a:endParaRPr sz="1100"/>
          </a:p>
          <a:p>
            <a:pPr indent="-171450" lvl="2" marL="863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λ </a:t>
            </a:r>
            <a:r>
              <a:rPr b="0" baseline="-2500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λ </a:t>
            </a:r>
            <a:r>
              <a:rPr b="0" baseline="-2500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should not be too large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λ </a:t>
            </a:r>
            <a:r>
              <a:rPr b="0" baseline="-2500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larger eigenvalue)</a:t>
            </a:r>
            <a:endParaRPr sz="1100"/>
          </a:p>
          <a:p>
            <a:pPr indent="-88900" lvl="2" marL="863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1"/>
          <p:cNvSpPr txBox="1"/>
          <p:nvPr>
            <p:ph type="title"/>
          </p:nvPr>
        </p:nvSpPr>
        <p:spPr>
          <a:xfrm>
            <a:off x="428825" y="57150"/>
            <a:ext cx="70578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Lucas-Kanade flow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dittex" id="279" name="Google Shape;2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" y="1545125"/>
            <a:ext cx="5172796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/>
          <p:nvPr/>
        </p:nvSpPr>
        <p:spPr>
          <a:xfrm>
            <a:off x="571500" y="2422625"/>
            <a:ext cx="45294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Eigenvectors and eigenvalues of A</a:t>
            </a:r>
            <a:r>
              <a:rPr baseline="30000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relate to edge direction and magnitude </a:t>
            </a:r>
            <a:endParaRPr sz="1100"/>
          </a:p>
          <a:p>
            <a:pPr indent="-20955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eigenvector associated with the larger eigenvalue points in the direction of fastest intensity change</a:t>
            </a:r>
            <a:endParaRPr sz="1100"/>
          </a:p>
          <a:p>
            <a:pPr indent="-20955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other eigenvector is orthogonal to it</a:t>
            </a:r>
            <a:endParaRPr sz="1100"/>
          </a:p>
        </p:txBody>
      </p:sp>
      <p:sp>
        <p:nvSpPr>
          <p:cNvPr id="281" name="Google Shape;281;p32"/>
          <p:cNvSpPr/>
          <p:nvPr/>
        </p:nvSpPr>
        <p:spPr>
          <a:xfrm>
            <a:off x="571501" y="464038"/>
            <a:ext cx="5479044" cy="8817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=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aseline="30000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is the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moment matrix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1100"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(Harris corner detector…)</a:t>
            </a:r>
            <a:endParaRPr sz="1100"/>
          </a:p>
        </p:txBody>
      </p:sp>
      <p:sp>
        <p:nvSpPr>
          <p:cNvPr id="282" name="Google Shape;282;p32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5539975" y="1171600"/>
            <a:ext cx="3257700" cy="3257700"/>
          </a:xfrm>
          <a:prstGeom prst="rect">
            <a:avLst/>
          </a:prstGeom>
          <a:solidFill>
            <a:srgbClr val="F38F6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5882875" y="1171600"/>
            <a:ext cx="2914650" cy="2952750"/>
          </a:xfrm>
          <a:custGeom>
            <a:rect b="b" l="l" r="r" t="t"/>
            <a:pathLst>
              <a:path extrusionOk="0" h="2480" w="2448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39976" y="3114700"/>
            <a:ext cx="1312200" cy="1314600"/>
          </a:xfrm>
          <a:prstGeom prst="rtTriangle">
            <a:avLst/>
          </a:prstGeom>
          <a:solidFill>
            <a:srgbClr val="B2B2B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682975" y="1628801"/>
            <a:ext cx="2000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“Corner”</a:t>
            </a:r>
            <a:b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large,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λ</a:t>
            </a:r>
            <a:r>
              <a:rPr baseline="-2500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883125" y="3686201"/>
            <a:ext cx="971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“Edge” </a:t>
            </a:r>
            <a:b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5597125" y="1285901"/>
            <a:ext cx="971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“Edge” </a:t>
            </a:r>
            <a:b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5482825" y="3743351"/>
            <a:ext cx="914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“Flat” region</a:t>
            </a:r>
            <a:endParaRPr sz="180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7711675" y="1457351"/>
            <a:ext cx="457200" cy="478500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5649513" y="1228751"/>
            <a:ext cx="695400" cy="94200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5711425" y="3571900"/>
            <a:ext cx="114300" cy="114300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2"/>
          <p:cNvSpPr/>
          <p:nvPr/>
        </p:nvSpPr>
        <p:spPr>
          <a:xfrm rot="5542416">
            <a:off x="7499110" y="4024998"/>
            <a:ext cx="695397" cy="93981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457200" y="228600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Limitations</a:t>
            </a:r>
            <a:endParaRPr sz="2800"/>
          </a:p>
        </p:txBody>
      </p:sp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457200" y="1268015"/>
            <a:ext cx="622935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1800"/>
              <a:t>What are the potential causes of errors in this procedure?</a:t>
            </a:r>
            <a:endParaRPr sz="1100"/>
          </a:p>
          <a:p>
            <a:pPr indent="-165100" lvl="1" marL="4191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/>
              <a:t>Suppose A</a:t>
            </a:r>
            <a:r>
              <a:rPr baseline="30000" lang="en" sz="1800"/>
              <a:t>T</a:t>
            </a:r>
            <a:r>
              <a:rPr lang="en" sz="1800"/>
              <a:t>A is easily invertible</a:t>
            </a:r>
            <a:endParaRPr sz="1100"/>
          </a:p>
          <a:p>
            <a:pPr indent="-165100" lvl="1" marL="4191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/>
              <a:t>Suppose there is not much noise in the image</a:t>
            </a:r>
            <a:endParaRPr sz="1100"/>
          </a:p>
          <a:p>
            <a:pPr indent="-76200" lvl="0" marL="190500" rtl="0" algn="l"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33"/>
          <p:cNvSpPr/>
          <p:nvPr/>
        </p:nvSpPr>
        <p:spPr>
          <a:xfrm>
            <a:off x="457200" y="2343150"/>
            <a:ext cx="622935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our assumptions are violated</a:t>
            </a:r>
            <a:endParaRPr sz="1100"/>
          </a:p>
          <a:p>
            <a:pPr indent="-215900" lvl="1" marL="55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Brightness constancy is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satisfied</a:t>
            </a:r>
            <a:endParaRPr sz="1100"/>
          </a:p>
          <a:p>
            <a:pPr indent="-215900" lvl="1" marL="55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motion is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small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1" marL="55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point does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move like its neighbors</a:t>
            </a:r>
            <a:endParaRPr sz="1100"/>
          </a:p>
          <a:p>
            <a:pPr indent="-177800" lvl="2" marL="863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size is too large</a:t>
            </a:r>
            <a:endParaRPr sz="1100"/>
          </a:p>
          <a:p>
            <a:pPr indent="-177800" lvl="2" marL="863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ideal window size?</a:t>
            </a:r>
            <a:endParaRPr sz="1100"/>
          </a:p>
        </p:txBody>
      </p:sp>
      <p:sp>
        <p:nvSpPr>
          <p:cNvPr id="301" name="Google Shape;301;p33"/>
          <p:cNvSpPr/>
          <p:nvPr/>
        </p:nvSpPr>
        <p:spPr>
          <a:xfrm>
            <a:off x="5829300" y="4822567"/>
            <a:ext cx="2711319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From Khurram Hassan-Shafique </a:t>
            </a: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CAP5415 Computer Vision 2003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b="1" lang="en" sz="3000">
                <a:solidFill>
                  <a:srgbClr val="434343"/>
                </a:solidFill>
              </a:rPr>
              <a:t>Optical Flow</a:t>
            </a:r>
            <a:endParaRPr b="1"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Lucas-Kanade method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Sparse </a:t>
            </a:r>
            <a:r>
              <a:rPr lang="en" sz="3000">
                <a:solidFill>
                  <a:srgbClr val="434343"/>
                </a:solidFill>
              </a:rPr>
              <a:t>Optical Flow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Dense Optical Flow </a:t>
            </a:r>
            <a:endParaRPr sz="3000">
              <a:solidFill>
                <a:srgbClr val="434343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" sz="3000">
                <a:solidFill>
                  <a:srgbClr val="434343"/>
                </a:solidFill>
              </a:rPr>
              <a:t>Object tracking</a:t>
            </a:r>
            <a:endParaRPr sz="3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/>
          <p:nvPr/>
        </p:nvSpPr>
        <p:spPr>
          <a:xfrm>
            <a:off x="514350" y="914400"/>
            <a:ext cx="6972300" cy="16573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assumptions (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Errors in Lucas-Kanade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/>
          </a:p>
          <a:p>
            <a:pPr indent="-101600" lvl="0" marL="254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55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motion: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points do not move very far</a:t>
            </a:r>
            <a:endParaRPr sz="1100"/>
          </a:p>
          <a:p>
            <a:pPr indent="-177800" lvl="1" marL="55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55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 constancy: 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projection of the same point looks the same in every frame</a:t>
            </a:r>
            <a:endParaRPr sz="1100"/>
          </a:p>
          <a:p>
            <a:pPr indent="-177800" lvl="1" marL="55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55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coherence: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points move like their neighbors</a:t>
            </a:r>
            <a:endParaRPr sz="1100"/>
          </a:p>
        </p:txBody>
      </p:sp>
      <p:sp>
        <p:nvSpPr>
          <p:cNvPr id="307" name="Google Shape;307;p34"/>
          <p:cNvSpPr txBox="1"/>
          <p:nvPr/>
        </p:nvSpPr>
        <p:spPr>
          <a:xfrm>
            <a:off x="514350" y="228600"/>
            <a:ext cx="4163222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  <a:endParaRPr sz="1100"/>
          </a:p>
        </p:txBody>
      </p:sp>
      <p:sp>
        <p:nvSpPr>
          <p:cNvPr id="308" name="Google Shape;308;p34"/>
          <p:cNvSpPr/>
          <p:nvPr/>
        </p:nvSpPr>
        <p:spPr>
          <a:xfrm>
            <a:off x="1257300" y="2686050"/>
            <a:ext cx="58293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571500" y="1714500"/>
            <a:ext cx="5029200" cy="457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rden_0" id="315" name="Google Shape;3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43" y="1029295"/>
            <a:ext cx="4524375" cy="308491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>
            <p:ph type="title"/>
          </p:nvPr>
        </p:nvSpPr>
        <p:spPr>
          <a:xfrm>
            <a:off x="330993" y="229194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" sz="2700"/>
              <a:t>Revisiting the small motion assumption</a:t>
            </a:r>
            <a:endParaRPr sz="1100"/>
          </a:p>
        </p:txBody>
      </p:sp>
      <p:sp>
        <p:nvSpPr>
          <p:cNvPr id="317" name="Google Shape;317;p35"/>
          <p:cNvSpPr txBox="1"/>
          <p:nvPr>
            <p:ph idx="1" type="body"/>
          </p:nvPr>
        </p:nvSpPr>
        <p:spPr>
          <a:xfrm>
            <a:off x="502443" y="4229695"/>
            <a:ext cx="6172200" cy="9155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Is this motion small enough?</a:t>
            </a:r>
            <a:endParaRPr sz="1100"/>
          </a:p>
          <a:p>
            <a:pPr indent="-158750" lvl="1" marL="4191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/>
              <a:t>Probably not—it’s much larger than one pixel (2</a:t>
            </a:r>
            <a:r>
              <a:rPr baseline="30000" lang="en" sz="1100"/>
              <a:t>nd</a:t>
            </a:r>
            <a:r>
              <a:rPr lang="en" sz="1100"/>
              <a:t> order terms dominate)</a:t>
            </a:r>
            <a:endParaRPr sz="1100"/>
          </a:p>
          <a:p>
            <a:pPr indent="-158750" lvl="1" marL="419100" rtl="0" algn="l">
              <a:spcBef>
                <a:spcPts val="2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○"/>
            </a:pPr>
            <a:r>
              <a:rPr lang="en" sz="1100"/>
              <a:t>How might we solve this problem?</a:t>
            </a:r>
            <a:endParaRPr sz="1100"/>
          </a:p>
        </p:txBody>
      </p:sp>
      <p:sp>
        <p:nvSpPr>
          <p:cNvPr id="318" name="Google Shape;318;p35"/>
          <p:cNvSpPr/>
          <p:nvPr/>
        </p:nvSpPr>
        <p:spPr>
          <a:xfrm rot="-5400000">
            <a:off x="6955037" y="3549848"/>
            <a:ext cx="2961084" cy="1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From Khurram Hassan-Shafique </a:t>
            </a:r>
            <a:r>
              <a:rPr lang="e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CAP5415 Computer Vision 2003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/>
          <p:nvPr>
            <p:ph type="title"/>
          </p:nvPr>
        </p:nvSpPr>
        <p:spPr>
          <a:xfrm>
            <a:off x="478631" y="17144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1100"/>
              <a:t>Reduce the resolution!</a:t>
            </a:r>
            <a:endParaRPr sz="1100"/>
          </a:p>
        </p:txBody>
      </p:sp>
      <p:pic>
        <p:nvPicPr>
          <p:cNvPr descr="garden_4" id="324" name="Google Shape;3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525" y="2857499"/>
            <a:ext cx="2742010" cy="2056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rden_2" id="325" name="Google Shape;32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0475" y="914399"/>
            <a:ext cx="274201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rden_1" id="326" name="Google Shape;32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" y="914400"/>
            <a:ext cx="2742010" cy="2056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rden_3" id="327" name="Google Shape;32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625" y="2868215"/>
            <a:ext cx="2742010" cy="205620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/>
          <p:nvPr/>
        </p:nvSpPr>
        <p:spPr>
          <a:xfrm rot="-5400000">
            <a:off x="6955037" y="3567707"/>
            <a:ext cx="2961084" cy="1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From Khurram Hassan-Shafique </a:t>
            </a:r>
            <a:r>
              <a:rPr lang="e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CAP5415 Computer Vision 2003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37"/>
          <p:cNvGrpSpPr/>
          <p:nvPr/>
        </p:nvGrpSpPr>
        <p:grpSpPr>
          <a:xfrm>
            <a:off x="5058967" y="3493294"/>
            <a:ext cx="2707481" cy="902494"/>
            <a:chOff x="3289" y="3273"/>
            <a:chExt cx="2274" cy="758"/>
          </a:xfrm>
        </p:grpSpPr>
        <p:sp>
          <p:nvSpPr>
            <p:cNvPr id="335" name="Google Shape;335;p37"/>
            <p:cNvSpPr/>
            <p:nvPr/>
          </p:nvSpPr>
          <p:spPr>
            <a:xfrm>
              <a:off x="3289" y="3273"/>
              <a:ext cx="2274" cy="758"/>
            </a:xfrm>
            <a:prstGeom prst="parallelogram">
              <a:avLst>
                <a:gd fmla="val 75000" name="adj"/>
              </a:avLst>
            </a:prstGeom>
            <a:solidFill>
              <a:srgbClr val="00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7"/>
            <p:cNvSpPr txBox="1"/>
            <p:nvPr/>
          </p:nvSpPr>
          <p:spPr>
            <a:xfrm>
              <a:off x="4116" y="3566"/>
              <a:ext cx="567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 I</a:t>
              </a:r>
              <a:endParaRPr sz="1100"/>
            </a:p>
          </p:txBody>
        </p:sp>
      </p:grpSp>
      <p:grpSp>
        <p:nvGrpSpPr>
          <p:cNvPr id="337" name="Google Shape;337;p37"/>
          <p:cNvGrpSpPr/>
          <p:nvPr/>
        </p:nvGrpSpPr>
        <p:grpSpPr>
          <a:xfrm>
            <a:off x="1276350" y="3508773"/>
            <a:ext cx="2705100" cy="902494"/>
            <a:chOff x="112" y="3286"/>
            <a:chExt cx="2272" cy="758"/>
          </a:xfrm>
        </p:grpSpPr>
        <p:sp>
          <p:nvSpPr>
            <p:cNvPr id="338" name="Google Shape;338;p37"/>
            <p:cNvSpPr/>
            <p:nvPr/>
          </p:nvSpPr>
          <p:spPr>
            <a:xfrm>
              <a:off x="112" y="3286"/>
              <a:ext cx="2272" cy="758"/>
            </a:xfrm>
            <a:prstGeom prst="parallelogram">
              <a:avLst>
                <a:gd fmla="val 74934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7"/>
            <p:cNvSpPr txBox="1"/>
            <p:nvPr/>
          </p:nvSpPr>
          <p:spPr>
            <a:xfrm>
              <a:off x="887" y="3557"/>
              <a:ext cx="637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 H</a:t>
              </a:r>
              <a:endParaRPr sz="1100"/>
            </a:p>
          </p:txBody>
        </p:sp>
      </p:grpSp>
      <p:grpSp>
        <p:nvGrpSpPr>
          <p:cNvPr id="340" name="Google Shape;340;p37"/>
          <p:cNvGrpSpPr/>
          <p:nvPr/>
        </p:nvGrpSpPr>
        <p:grpSpPr>
          <a:xfrm>
            <a:off x="1276351" y="685801"/>
            <a:ext cx="6490097" cy="3993356"/>
            <a:chOff x="112" y="916"/>
            <a:chExt cx="5451" cy="3354"/>
          </a:xfrm>
        </p:grpSpPr>
        <p:grpSp>
          <p:nvGrpSpPr>
            <p:cNvPr id="341" name="Google Shape;341;p37"/>
            <p:cNvGrpSpPr/>
            <p:nvPr/>
          </p:nvGrpSpPr>
          <p:grpSpPr>
            <a:xfrm>
              <a:off x="112" y="916"/>
              <a:ext cx="5451" cy="3354"/>
              <a:chOff x="112" y="916"/>
              <a:chExt cx="5451" cy="3354"/>
            </a:xfrm>
          </p:grpSpPr>
          <p:grpSp>
            <p:nvGrpSpPr>
              <p:cNvPr id="342" name="Google Shape;342;p37"/>
              <p:cNvGrpSpPr/>
              <p:nvPr/>
            </p:nvGrpSpPr>
            <p:grpSpPr>
              <a:xfrm>
                <a:off x="112" y="931"/>
                <a:ext cx="2272" cy="3339"/>
                <a:chOff x="112" y="931"/>
                <a:chExt cx="2272" cy="3339"/>
              </a:xfrm>
            </p:grpSpPr>
            <p:grpSp>
              <p:nvGrpSpPr>
                <p:cNvPr id="343" name="Google Shape;343;p37"/>
                <p:cNvGrpSpPr/>
                <p:nvPr/>
              </p:nvGrpSpPr>
              <p:grpSpPr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cxnSp>
                <p:nvCxnSpPr>
                  <p:cNvPr id="344" name="Google Shape;344;p37"/>
                  <p:cNvCxnSpPr/>
                  <p:nvPr/>
                </p:nvCxnSpPr>
                <p:spPr>
                  <a:xfrm flipH="1" rot="10800000">
                    <a:off x="124" y="931"/>
                    <a:ext cx="933" cy="3082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5" name="Google Shape;345;p37"/>
                  <p:cNvCxnSpPr/>
                  <p:nvPr/>
                </p:nvCxnSpPr>
                <p:spPr>
                  <a:xfrm rot="10800000">
                    <a:off x="1059" y="938"/>
                    <a:ext cx="1305" cy="233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6" name="Google Shape;346;p37"/>
                  <p:cNvCxnSpPr/>
                  <p:nvPr/>
                </p:nvCxnSpPr>
                <p:spPr>
                  <a:xfrm flipH="1">
                    <a:off x="678" y="972"/>
                    <a:ext cx="394" cy="231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347" name="Google Shape;347;p37"/>
                  <p:cNvSpPr/>
                  <p:nvPr/>
                </p:nvSpPr>
                <p:spPr>
                  <a:xfrm>
                    <a:off x="112" y="3286"/>
                    <a:ext cx="2272" cy="758"/>
                  </a:xfrm>
                  <a:prstGeom prst="parallelogram">
                    <a:avLst>
                      <a:gd fmla="val 74934" name="adj"/>
                    </a:avLst>
                  </a:pr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" name="Google Shape;348;p37"/>
                  <p:cNvSpPr/>
                  <p:nvPr/>
                </p:nvSpPr>
                <p:spPr>
                  <a:xfrm>
                    <a:off x="622" y="2095"/>
                    <a:ext cx="1090" cy="318"/>
                  </a:xfrm>
                  <a:prstGeom prst="parallelogram">
                    <a:avLst>
                      <a:gd fmla="val 85692" name="adj"/>
                    </a:avLst>
                  </a:pr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" name="Google Shape;349;p37"/>
                  <p:cNvSpPr/>
                  <p:nvPr/>
                </p:nvSpPr>
                <p:spPr>
                  <a:xfrm>
                    <a:off x="393" y="2626"/>
                    <a:ext cx="1621" cy="472"/>
                  </a:xfrm>
                  <a:prstGeom prst="parallelogram">
                    <a:avLst>
                      <a:gd fmla="val 85858" name="adj"/>
                    </a:avLst>
                  </a:pr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37"/>
                  <p:cNvSpPr/>
                  <p:nvPr/>
                </p:nvSpPr>
                <p:spPr>
                  <a:xfrm>
                    <a:off x="787" y="1576"/>
                    <a:ext cx="644" cy="188"/>
                  </a:xfrm>
                  <a:prstGeom prst="parallelogram">
                    <a:avLst>
                      <a:gd fmla="val 85638" name="adj"/>
                    </a:avLst>
                  </a:pr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51" name="Google Shape;351;p37"/>
                  <p:cNvCxnSpPr/>
                  <p:nvPr/>
                </p:nvCxnSpPr>
                <p:spPr>
                  <a:xfrm rot="10800000">
                    <a:off x="1063" y="938"/>
                    <a:ext cx="754" cy="309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352" name="Google Shape;352;p37"/>
                <p:cNvSpPr txBox="1"/>
                <p:nvPr/>
              </p:nvSpPr>
              <p:spPr>
                <a:xfrm>
                  <a:off x="236" y="4076"/>
                  <a:ext cx="1932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Gaussian pyramid of image 1</a:t>
                  </a:r>
                  <a:endParaRPr sz="1100"/>
                </a:p>
              </p:txBody>
            </p:sp>
          </p:grpSp>
          <p:grpSp>
            <p:nvGrpSpPr>
              <p:cNvPr id="353" name="Google Shape;353;p37"/>
              <p:cNvGrpSpPr/>
              <p:nvPr/>
            </p:nvGrpSpPr>
            <p:grpSpPr>
              <a:xfrm>
                <a:off x="3289" y="916"/>
                <a:ext cx="2274" cy="3354"/>
                <a:chOff x="3289" y="916"/>
                <a:chExt cx="2274" cy="3354"/>
              </a:xfrm>
            </p:grpSpPr>
            <p:grpSp>
              <p:nvGrpSpPr>
                <p:cNvPr id="354" name="Google Shape;354;p37"/>
                <p:cNvGrpSpPr/>
                <p:nvPr/>
              </p:nvGrpSpPr>
              <p:grpSpPr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cxnSp>
                <p:nvCxnSpPr>
                  <p:cNvPr id="355" name="Google Shape;355;p37"/>
                  <p:cNvCxnSpPr/>
                  <p:nvPr/>
                </p:nvCxnSpPr>
                <p:spPr>
                  <a:xfrm flipH="1" rot="10800000">
                    <a:off x="3301" y="916"/>
                    <a:ext cx="934" cy="3085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6" name="Google Shape;356;p37"/>
                  <p:cNvCxnSpPr/>
                  <p:nvPr/>
                </p:nvCxnSpPr>
                <p:spPr>
                  <a:xfrm rot="10800000">
                    <a:off x="4237" y="923"/>
                    <a:ext cx="1306" cy="2337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7" name="Google Shape;357;p37"/>
                  <p:cNvCxnSpPr/>
                  <p:nvPr/>
                </p:nvCxnSpPr>
                <p:spPr>
                  <a:xfrm flipH="1">
                    <a:off x="3854" y="957"/>
                    <a:ext cx="396" cy="2318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358" name="Google Shape;358;p37"/>
                  <p:cNvSpPr/>
                  <p:nvPr/>
                </p:nvSpPr>
                <p:spPr>
                  <a:xfrm>
                    <a:off x="3289" y="3273"/>
                    <a:ext cx="2274" cy="758"/>
                  </a:xfrm>
                  <a:prstGeom prst="parallelogram">
                    <a:avLst>
                      <a:gd fmla="val 75000" name="adj"/>
                    </a:avLst>
                  </a:prstGeom>
                  <a:solidFill>
                    <a:srgbClr val="0000FF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37"/>
                  <p:cNvSpPr/>
                  <p:nvPr/>
                </p:nvSpPr>
                <p:spPr>
                  <a:xfrm>
                    <a:off x="3800" y="2081"/>
                    <a:ext cx="1091" cy="317"/>
                  </a:xfrm>
                  <a:prstGeom prst="parallelogram">
                    <a:avLst>
                      <a:gd fmla="val 86041" name="adj"/>
                    </a:avLst>
                  </a:prstGeom>
                  <a:solidFill>
                    <a:srgbClr val="0000FF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37"/>
                  <p:cNvSpPr/>
                  <p:nvPr/>
                </p:nvSpPr>
                <p:spPr>
                  <a:xfrm>
                    <a:off x="3572" y="2612"/>
                    <a:ext cx="1621" cy="472"/>
                  </a:xfrm>
                  <a:prstGeom prst="parallelogram">
                    <a:avLst>
                      <a:gd fmla="val 85858" name="adj"/>
                    </a:avLst>
                  </a:prstGeom>
                  <a:solidFill>
                    <a:srgbClr val="0000FF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37"/>
                  <p:cNvSpPr/>
                  <p:nvPr/>
                </p:nvSpPr>
                <p:spPr>
                  <a:xfrm>
                    <a:off x="3965" y="1562"/>
                    <a:ext cx="643" cy="186"/>
                  </a:xfrm>
                  <a:prstGeom prst="parallelogram">
                    <a:avLst>
                      <a:gd fmla="val 86425" name="adj"/>
                    </a:avLst>
                  </a:prstGeom>
                  <a:solidFill>
                    <a:srgbClr val="0000FF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62" name="Google Shape;362;p37"/>
                  <p:cNvCxnSpPr/>
                  <p:nvPr/>
                </p:nvCxnSpPr>
                <p:spPr>
                  <a:xfrm rot="10800000">
                    <a:off x="4241" y="923"/>
                    <a:ext cx="754" cy="3097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363" name="Google Shape;363;p37"/>
                <p:cNvSpPr txBox="1"/>
                <p:nvPr/>
              </p:nvSpPr>
              <p:spPr>
                <a:xfrm>
                  <a:off x="3412" y="4076"/>
                  <a:ext cx="1932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Gaussian pyramid of image 2</a:t>
                  </a:r>
                  <a:endParaRPr sz="1100"/>
                </a:p>
              </p:txBody>
            </p:sp>
          </p:grpSp>
        </p:grpSp>
        <p:sp>
          <p:nvSpPr>
            <p:cNvPr id="364" name="Google Shape;364;p37"/>
            <p:cNvSpPr txBox="1"/>
            <p:nvPr/>
          </p:nvSpPr>
          <p:spPr>
            <a:xfrm>
              <a:off x="4124" y="3580"/>
              <a:ext cx="525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image 2</a:t>
              </a:r>
              <a:endParaRPr sz="1100"/>
            </a:p>
          </p:txBody>
        </p:sp>
        <p:sp>
          <p:nvSpPr>
            <p:cNvPr id="365" name="Google Shape;365;p37"/>
            <p:cNvSpPr txBox="1"/>
            <p:nvPr/>
          </p:nvSpPr>
          <p:spPr>
            <a:xfrm>
              <a:off x="887" y="3571"/>
              <a:ext cx="525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image 1</a:t>
              </a:r>
              <a:endParaRPr sz="1100"/>
            </a:p>
          </p:txBody>
        </p:sp>
      </p:grpSp>
      <p:grpSp>
        <p:nvGrpSpPr>
          <p:cNvPr id="366" name="Google Shape;366;p37"/>
          <p:cNvGrpSpPr/>
          <p:nvPr/>
        </p:nvGrpSpPr>
        <p:grpSpPr>
          <a:xfrm>
            <a:off x="4106467" y="1360885"/>
            <a:ext cx="1293019" cy="2701528"/>
            <a:chOff x="2489" y="1482"/>
            <a:chExt cx="1086" cy="2269"/>
          </a:xfrm>
        </p:grpSpPr>
        <p:sp>
          <p:nvSpPr>
            <p:cNvPr id="367" name="Google Shape;367;p37"/>
            <p:cNvSpPr txBox="1"/>
            <p:nvPr/>
          </p:nvSpPr>
          <p:spPr>
            <a:xfrm>
              <a:off x="2489" y="3482"/>
              <a:ext cx="954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700">
                  <a:solidFill>
                    <a:srgbClr val="D6009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u=10 pixels</a:t>
              </a:r>
              <a:endParaRPr b="1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8" name="Google Shape;368;p37"/>
            <p:cNvSpPr txBox="1"/>
            <p:nvPr/>
          </p:nvSpPr>
          <p:spPr>
            <a:xfrm>
              <a:off x="2489" y="2658"/>
              <a:ext cx="866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700">
                  <a:solidFill>
                    <a:srgbClr val="D6009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u=5 pixels</a:t>
              </a:r>
              <a:endParaRPr b="1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9" name="Google Shape;369;p37"/>
            <p:cNvSpPr txBox="1"/>
            <p:nvPr/>
          </p:nvSpPr>
          <p:spPr>
            <a:xfrm>
              <a:off x="2489" y="2026"/>
              <a:ext cx="998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700">
                  <a:solidFill>
                    <a:srgbClr val="D6009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u=2.5 pixels</a:t>
              </a:r>
              <a:endParaRPr b="1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0" name="Google Shape;370;p37"/>
            <p:cNvSpPr txBox="1"/>
            <p:nvPr/>
          </p:nvSpPr>
          <p:spPr>
            <a:xfrm>
              <a:off x="2489" y="1482"/>
              <a:ext cx="1086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700">
                  <a:solidFill>
                    <a:srgbClr val="D6009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u=1.25 pixels</a:t>
              </a:r>
              <a:endParaRPr b="1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71" name="Google Shape;371;p37"/>
          <p:cNvSpPr txBox="1"/>
          <p:nvPr>
            <p:ph type="title"/>
          </p:nvPr>
        </p:nvSpPr>
        <p:spPr>
          <a:xfrm>
            <a:off x="1485900" y="0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1100"/>
              <a:t>Coarse-to-fine optical flow estimation</a:t>
            </a:r>
            <a:endParaRPr sz="1100"/>
          </a:p>
        </p:txBody>
      </p:sp>
      <p:sp>
        <p:nvSpPr>
          <p:cNvPr id="372" name="Google Shape;372;p37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8"/>
          <p:cNvGrpSpPr/>
          <p:nvPr/>
        </p:nvGrpSpPr>
        <p:grpSpPr>
          <a:xfrm>
            <a:off x="5058967" y="3492104"/>
            <a:ext cx="2707481" cy="902494"/>
            <a:chOff x="3289" y="3273"/>
            <a:chExt cx="2274" cy="758"/>
          </a:xfrm>
        </p:grpSpPr>
        <p:sp>
          <p:nvSpPr>
            <p:cNvPr id="379" name="Google Shape;379;p38"/>
            <p:cNvSpPr/>
            <p:nvPr/>
          </p:nvSpPr>
          <p:spPr>
            <a:xfrm>
              <a:off x="3289" y="3273"/>
              <a:ext cx="2274" cy="758"/>
            </a:xfrm>
            <a:prstGeom prst="parallelogram">
              <a:avLst>
                <a:gd fmla="val 75000" name="adj"/>
              </a:avLst>
            </a:prstGeom>
            <a:solidFill>
              <a:srgbClr val="00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8"/>
            <p:cNvSpPr txBox="1"/>
            <p:nvPr/>
          </p:nvSpPr>
          <p:spPr>
            <a:xfrm>
              <a:off x="4116" y="3566"/>
              <a:ext cx="567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 I</a:t>
              </a:r>
              <a:endParaRPr sz="1100"/>
            </a:p>
          </p:txBody>
        </p:sp>
      </p:grpSp>
      <p:grpSp>
        <p:nvGrpSpPr>
          <p:cNvPr id="381" name="Google Shape;381;p38"/>
          <p:cNvGrpSpPr/>
          <p:nvPr/>
        </p:nvGrpSpPr>
        <p:grpSpPr>
          <a:xfrm>
            <a:off x="1276350" y="3507582"/>
            <a:ext cx="2705100" cy="902494"/>
            <a:chOff x="112" y="3286"/>
            <a:chExt cx="2272" cy="758"/>
          </a:xfrm>
        </p:grpSpPr>
        <p:sp>
          <p:nvSpPr>
            <p:cNvPr id="382" name="Google Shape;382;p38"/>
            <p:cNvSpPr/>
            <p:nvPr/>
          </p:nvSpPr>
          <p:spPr>
            <a:xfrm>
              <a:off x="112" y="3286"/>
              <a:ext cx="2272" cy="758"/>
            </a:xfrm>
            <a:prstGeom prst="parallelogram">
              <a:avLst>
                <a:gd fmla="val 74934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8"/>
            <p:cNvSpPr txBox="1"/>
            <p:nvPr/>
          </p:nvSpPr>
          <p:spPr>
            <a:xfrm>
              <a:off x="887" y="3557"/>
              <a:ext cx="588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 J</a:t>
              </a:r>
              <a:endParaRPr sz="1100"/>
            </a:p>
          </p:txBody>
        </p:sp>
      </p:grpSp>
      <p:grpSp>
        <p:nvGrpSpPr>
          <p:cNvPr id="384" name="Google Shape;384;p38"/>
          <p:cNvGrpSpPr/>
          <p:nvPr/>
        </p:nvGrpSpPr>
        <p:grpSpPr>
          <a:xfrm>
            <a:off x="1276351" y="685801"/>
            <a:ext cx="6490097" cy="3993356"/>
            <a:chOff x="112" y="916"/>
            <a:chExt cx="5451" cy="3354"/>
          </a:xfrm>
        </p:grpSpPr>
        <p:grpSp>
          <p:nvGrpSpPr>
            <p:cNvPr id="385" name="Google Shape;385;p38"/>
            <p:cNvGrpSpPr/>
            <p:nvPr/>
          </p:nvGrpSpPr>
          <p:grpSpPr>
            <a:xfrm>
              <a:off x="112" y="916"/>
              <a:ext cx="5451" cy="3354"/>
              <a:chOff x="112" y="916"/>
              <a:chExt cx="5451" cy="3354"/>
            </a:xfrm>
          </p:grpSpPr>
          <p:grpSp>
            <p:nvGrpSpPr>
              <p:cNvPr id="386" name="Google Shape;386;p38"/>
              <p:cNvGrpSpPr/>
              <p:nvPr/>
            </p:nvGrpSpPr>
            <p:grpSpPr>
              <a:xfrm>
                <a:off x="112" y="931"/>
                <a:ext cx="2272" cy="3339"/>
                <a:chOff x="112" y="931"/>
                <a:chExt cx="2272" cy="3339"/>
              </a:xfrm>
            </p:grpSpPr>
            <p:grpSp>
              <p:nvGrpSpPr>
                <p:cNvPr id="387" name="Google Shape;387;p38"/>
                <p:cNvGrpSpPr/>
                <p:nvPr/>
              </p:nvGrpSpPr>
              <p:grpSpPr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cxnSp>
                <p:nvCxnSpPr>
                  <p:cNvPr id="388" name="Google Shape;388;p38"/>
                  <p:cNvCxnSpPr/>
                  <p:nvPr/>
                </p:nvCxnSpPr>
                <p:spPr>
                  <a:xfrm flipH="1" rot="10800000">
                    <a:off x="124" y="931"/>
                    <a:ext cx="933" cy="3082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9" name="Google Shape;389;p38"/>
                  <p:cNvCxnSpPr/>
                  <p:nvPr/>
                </p:nvCxnSpPr>
                <p:spPr>
                  <a:xfrm rot="10800000">
                    <a:off x="1059" y="938"/>
                    <a:ext cx="1305" cy="233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0" name="Google Shape;390;p38"/>
                  <p:cNvCxnSpPr/>
                  <p:nvPr/>
                </p:nvCxnSpPr>
                <p:spPr>
                  <a:xfrm flipH="1">
                    <a:off x="678" y="972"/>
                    <a:ext cx="394" cy="231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391" name="Google Shape;391;p38"/>
                  <p:cNvSpPr/>
                  <p:nvPr/>
                </p:nvSpPr>
                <p:spPr>
                  <a:xfrm>
                    <a:off x="112" y="3286"/>
                    <a:ext cx="2272" cy="758"/>
                  </a:xfrm>
                  <a:prstGeom prst="parallelogram">
                    <a:avLst>
                      <a:gd fmla="val 74934" name="adj"/>
                    </a:avLst>
                  </a:pr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" name="Google Shape;392;p38"/>
                  <p:cNvSpPr/>
                  <p:nvPr/>
                </p:nvSpPr>
                <p:spPr>
                  <a:xfrm>
                    <a:off x="622" y="2095"/>
                    <a:ext cx="1090" cy="318"/>
                  </a:xfrm>
                  <a:prstGeom prst="parallelogram">
                    <a:avLst>
                      <a:gd fmla="val 85692" name="adj"/>
                    </a:avLst>
                  </a:pr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38"/>
                  <p:cNvSpPr/>
                  <p:nvPr/>
                </p:nvSpPr>
                <p:spPr>
                  <a:xfrm>
                    <a:off x="393" y="2626"/>
                    <a:ext cx="1621" cy="472"/>
                  </a:xfrm>
                  <a:prstGeom prst="parallelogram">
                    <a:avLst>
                      <a:gd fmla="val 85858" name="adj"/>
                    </a:avLst>
                  </a:pr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38"/>
                  <p:cNvSpPr/>
                  <p:nvPr/>
                </p:nvSpPr>
                <p:spPr>
                  <a:xfrm>
                    <a:off x="787" y="1576"/>
                    <a:ext cx="644" cy="188"/>
                  </a:xfrm>
                  <a:prstGeom prst="parallelogram">
                    <a:avLst>
                      <a:gd fmla="val 85638" name="adj"/>
                    </a:avLst>
                  </a:pr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95" name="Google Shape;395;p38"/>
                  <p:cNvCxnSpPr/>
                  <p:nvPr/>
                </p:nvCxnSpPr>
                <p:spPr>
                  <a:xfrm rot="10800000">
                    <a:off x="1063" y="938"/>
                    <a:ext cx="754" cy="309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396" name="Google Shape;396;p38"/>
                <p:cNvSpPr txBox="1"/>
                <p:nvPr/>
              </p:nvSpPr>
              <p:spPr>
                <a:xfrm>
                  <a:off x="236" y="4076"/>
                  <a:ext cx="2124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Gaussian pyramid of image 1 (t)</a:t>
                  </a:r>
                  <a:endParaRPr sz="1100"/>
                </a:p>
              </p:txBody>
            </p:sp>
          </p:grpSp>
          <p:grpSp>
            <p:nvGrpSpPr>
              <p:cNvPr id="397" name="Google Shape;397;p38"/>
              <p:cNvGrpSpPr/>
              <p:nvPr/>
            </p:nvGrpSpPr>
            <p:grpSpPr>
              <a:xfrm>
                <a:off x="3024" y="916"/>
                <a:ext cx="2539" cy="3354"/>
                <a:chOff x="3024" y="916"/>
                <a:chExt cx="2539" cy="3354"/>
              </a:xfrm>
            </p:grpSpPr>
            <p:grpSp>
              <p:nvGrpSpPr>
                <p:cNvPr id="398" name="Google Shape;398;p38"/>
                <p:cNvGrpSpPr/>
                <p:nvPr/>
              </p:nvGrpSpPr>
              <p:grpSpPr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cxnSp>
                <p:nvCxnSpPr>
                  <p:cNvPr id="399" name="Google Shape;399;p38"/>
                  <p:cNvCxnSpPr/>
                  <p:nvPr/>
                </p:nvCxnSpPr>
                <p:spPr>
                  <a:xfrm flipH="1" rot="10800000">
                    <a:off x="3301" y="916"/>
                    <a:ext cx="934" cy="3085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00" name="Google Shape;400;p38"/>
                  <p:cNvCxnSpPr/>
                  <p:nvPr/>
                </p:nvCxnSpPr>
                <p:spPr>
                  <a:xfrm rot="10800000">
                    <a:off x="4237" y="923"/>
                    <a:ext cx="1306" cy="2337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01" name="Google Shape;401;p38"/>
                  <p:cNvCxnSpPr/>
                  <p:nvPr/>
                </p:nvCxnSpPr>
                <p:spPr>
                  <a:xfrm flipH="1">
                    <a:off x="3854" y="957"/>
                    <a:ext cx="396" cy="2318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402" name="Google Shape;402;p38"/>
                  <p:cNvSpPr/>
                  <p:nvPr/>
                </p:nvSpPr>
                <p:spPr>
                  <a:xfrm>
                    <a:off x="3289" y="3273"/>
                    <a:ext cx="2274" cy="758"/>
                  </a:xfrm>
                  <a:prstGeom prst="parallelogram">
                    <a:avLst>
                      <a:gd fmla="val 75000" name="adj"/>
                    </a:avLst>
                  </a:prstGeom>
                  <a:solidFill>
                    <a:srgbClr val="0000FF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38"/>
                  <p:cNvSpPr/>
                  <p:nvPr/>
                </p:nvSpPr>
                <p:spPr>
                  <a:xfrm>
                    <a:off x="3800" y="2081"/>
                    <a:ext cx="1091" cy="317"/>
                  </a:xfrm>
                  <a:prstGeom prst="parallelogram">
                    <a:avLst>
                      <a:gd fmla="val 86041" name="adj"/>
                    </a:avLst>
                  </a:prstGeom>
                  <a:solidFill>
                    <a:srgbClr val="0000FF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38"/>
                  <p:cNvSpPr/>
                  <p:nvPr/>
                </p:nvSpPr>
                <p:spPr>
                  <a:xfrm>
                    <a:off x="3572" y="2612"/>
                    <a:ext cx="1621" cy="472"/>
                  </a:xfrm>
                  <a:prstGeom prst="parallelogram">
                    <a:avLst>
                      <a:gd fmla="val 85858" name="adj"/>
                    </a:avLst>
                  </a:prstGeom>
                  <a:solidFill>
                    <a:srgbClr val="0000FF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5" name="Google Shape;405;p38"/>
                  <p:cNvSpPr/>
                  <p:nvPr/>
                </p:nvSpPr>
                <p:spPr>
                  <a:xfrm>
                    <a:off x="3965" y="1562"/>
                    <a:ext cx="643" cy="186"/>
                  </a:xfrm>
                  <a:prstGeom prst="parallelogram">
                    <a:avLst>
                      <a:gd fmla="val 86425" name="adj"/>
                    </a:avLst>
                  </a:prstGeom>
                  <a:solidFill>
                    <a:srgbClr val="0000FF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406" name="Google Shape;406;p38"/>
                  <p:cNvCxnSpPr/>
                  <p:nvPr/>
                </p:nvCxnSpPr>
                <p:spPr>
                  <a:xfrm rot="10800000">
                    <a:off x="4241" y="923"/>
                    <a:ext cx="754" cy="3097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407" name="Google Shape;407;p38"/>
                <p:cNvSpPr txBox="1"/>
                <p:nvPr/>
              </p:nvSpPr>
              <p:spPr>
                <a:xfrm>
                  <a:off x="3024" y="4076"/>
                  <a:ext cx="2287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Gaussian pyramid of image 2 (t+1)</a:t>
                  </a:r>
                  <a:endParaRPr sz="1100"/>
                </a:p>
              </p:txBody>
            </p:sp>
          </p:grpSp>
        </p:grpSp>
        <p:sp>
          <p:nvSpPr>
            <p:cNvPr id="408" name="Google Shape;408;p38"/>
            <p:cNvSpPr txBox="1"/>
            <p:nvPr/>
          </p:nvSpPr>
          <p:spPr>
            <a:xfrm>
              <a:off x="4124" y="3580"/>
              <a:ext cx="525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image 2</a:t>
              </a:r>
              <a:endParaRPr sz="1100"/>
            </a:p>
          </p:txBody>
        </p:sp>
        <p:sp>
          <p:nvSpPr>
            <p:cNvPr id="409" name="Google Shape;409;p38"/>
            <p:cNvSpPr txBox="1"/>
            <p:nvPr/>
          </p:nvSpPr>
          <p:spPr>
            <a:xfrm>
              <a:off x="887" y="3571"/>
              <a:ext cx="525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image 1</a:t>
              </a:r>
              <a:endParaRPr sz="1100"/>
            </a:p>
          </p:txBody>
        </p:sp>
      </p:grpSp>
      <p:sp>
        <p:nvSpPr>
          <p:cNvPr id="410" name="Google Shape;410;p38"/>
          <p:cNvSpPr txBox="1"/>
          <p:nvPr>
            <p:ph type="title"/>
          </p:nvPr>
        </p:nvSpPr>
        <p:spPr>
          <a:xfrm>
            <a:off x="1485900" y="0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1100"/>
              <a:t>Coarse-to-fine optical flow estimation</a:t>
            </a:r>
            <a:endParaRPr sz="1100"/>
          </a:p>
        </p:txBody>
      </p:sp>
      <p:sp>
        <p:nvSpPr>
          <p:cNvPr id="411" name="Google Shape;411;p38"/>
          <p:cNvSpPr txBox="1"/>
          <p:nvPr/>
        </p:nvSpPr>
        <p:spPr>
          <a:xfrm>
            <a:off x="3600451" y="1469231"/>
            <a:ext cx="138158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iterative L-K</a:t>
            </a:r>
            <a:endParaRPr sz="1100"/>
          </a:p>
        </p:txBody>
      </p:sp>
      <p:cxnSp>
        <p:nvCxnSpPr>
          <p:cNvPr id="412" name="Google Shape;412;p38"/>
          <p:cNvCxnSpPr/>
          <p:nvPr/>
        </p:nvCxnSpPr>
        <p:spPr>
          <a:xfrm>
            <a:off x="2914651" y="1676400"/>
            <a:ext cx="6262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38"/>
          <p:cNvCxnSpPr/>
          <p:nvPr/>
        </p:nvCxnSpPr>
        <p:spPr>
          <a:xfrm rot="10800000">
            <a:off x="5143500" y="1676400"/>
            <a:ext cx="6679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4" name="Google Shape;414;p38"/>
          <p:cNvGrpSpPr/>
          <p:nvPr/>
        </p:nvGrpSpPr>
        <p:grpSpPr>
          <a:xfrm>
            <a:off x="3145632" y="2212181"/>
            <a:ext cx="2455069" cy="300037"/>
            <a:chOff x="1682" y="2198"/>
            <a:chExt cx="2062" cy="252"/>
          </a:xfrm>
        </p:grpSpPr>
        <p:cxnSp>
          <p:nvCxnSpPr>
            <p:cNvPr id="415" name="Google Shape;415;p38"/>
            <p:cNvCxnSpPr/>
            <p:nvPr/>
          </p:nvCxnSpPr>
          <p:spPr>
            <a:xfrm>
              <a:off x="1682" y="2304"/>
              <a:ext cx="332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6" name="Google Shape;416;p38"/>
            <p:cNvCxnSpPr/>
            <p:nvPr/>
          </p:nvCxnSpPr>
          <p:spPr>
            <a:xfrm>
              <a:off x="3360" y="2304"/>
              <a:ext cx="384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417" name="Google Shape;417;p38"/>
            <p:cNvSpPr txBox="1"/>
            <p:nvPr/>
          </p:nvSpPr>
          <p:spPr>
            <a:xfrm>
              <a:off x="2068" y="2198"/>
              <a:ext cx="1160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run iterative L-K</a:t>
              </a:r>
              <a:endParaRPr sz="1100"/>
            </a:p>
          </p:txBody>
        </p:sp>
      </p:grpSp>
      <p:grpSp>
        <p:nvGrpSpPr>
          <p:cNvPr id="418" name="Google Shape;418;p38"/>
          <p:cNvGrpSpPr/>
          <p:nvPr/>
        </p:nvGrpSpPr>
        <p:grpSpPr>
          <a:xfrm>
            <a:off x="4286251" y="1766888"/>
            <a:ext cx="1521619" cy="445294"/>
            <a:chOff x="2640" y="1824"/>
            <a:chExt cx="1278" cy="374"/>
          </a:xfrm>
        </p:grpSpPr>
        <p:cxnSp>
          <p:nvCxnSpPr>
            <p:cNvPr id="419" name="Google Shape;419;p38"/>
            <p:cNvCxnSpPr/>
            <p:nvPr/>
          </p:nvCxnSpPr>
          <p:spPr>
            <a:xfrm>
              <a:off x="2640" y="1824"/>
              <a:ext cx="0" cy="374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0" name="Google Shape;420;p38"/>
            <p:cNvSpPr txBox="1"/>
            <p:nvPr/>
          </p:nvSpPr>
          <p:spPr>
            <a:xfrm>
              <a:off x="2644" y="1862"/>
              <a:ext cx="1274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warp &amp; upsample</a:t>
              </a:r>
              <a:endParaRPr sz="1100"/>
            </a:p>
          </p:txBody>
        </p:sp>
      </p:grpSp>
      <p:grpSp>
        <p:nvGrpSpPr>
          <p:cNvPr id="421" name="Google Shape;421;p38"/>
          <p:cNvGrpSpPr/>
          <p:nvPr/>
        </p:nvGrpSpPr>
        <p:grpSpPr>
          <a:xfrm>
            <a:off x="4286251" y="2452688"/>
            <a:ext cx="227410" cy="514350"/>
            <a:chOff x="2640" y="2400"/>
            <a:chExt cx="191" cy="432"/>
          </a:xfrm>
        </p:grpSpPr>
        <p:cxnSp>
          <p:nvCxnSpPr>
            <p:cNvPr id="422" name="Google Shape;422;p38"/>
            <p:cNvCxnSpPr/>
            <p:nvPr/>
          </p:nvCxnSpPr>
          <p:spPr>
            <a:xfrm>
              <a:off x="2640" y="2458"/>
              <a:ext cx="0" cy="374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3" name="Google Shape;423;p38"/>
            <p:cNvSpPr txBox="1"/>
            <p:nvPr/>
          </p:nvSpPr>
          <p:spPr>
            <a:xfrm>
              <a:off x="2688" y="2400"/>
              <a:ext cx="143" cy="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</p:grpSp>
      <p:sp>
        <p:nvSpPr>
          <p:cNvPr id="424" name="Google Shape;424;p38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/>
          <p:nvPr>
            <p:ph type="title"/>
          </p:nvPr>
        </p:nvSpPr>
        <p:spPr>
          <a:xfrm>
            <a:off x="1485900" y="0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1100"/>
              <a:t>Optical Flow Results</a:t>
            </a:r>
            <a:endParaRPr sz="1100"/>
          </a:p>
        </p:txBody>
      </p:sp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1" y="698897"/>
            <a:ext cx="5717381" cy="404336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9"/>
          <p:cNvSpPr/>
          <p:nvPr/>
        </p:nvSpPr>
        <p:spPr>
          <a:xfrm rot="-5400000">
            <a:off x="6897887" y="3571279"/>
            <a:ext cx="2961084" cy="1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From Khurram Hassan-Shafique </a:t>
            </a:r>
            <a:r>
              <a:rPr lang="e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CAP5415 Computer Vision 2003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/>
          <p:nvPr>
            <p:ph type="title"/>
          </p:nvPr>
        </p:nvSpPr>
        <p:spPr>
          <a:xfrm>
            <a:off x="1485900" y="0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1100"/>
              <a:t>Optical Flow Results</a:t>
            </a:r>
            <a:endParaRPr sz="1100"/>
          </a:p>
        </p:txBody>
      </p:sp>
      <p:pic>
        <p:nvPicPr>
          <p:cNvPr id="437" name="Google Shape;43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629" y="685801"/>
            <a:ext cx="5848350" cy="384095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0"/>
          <p:cNvSpPr/>
          <p:nvPr/>
        </p:nvSpPr>
        <p:spPr>
          <a:xfrm rot="-5400000">
            <a:off x="6955037" y="3571279"/>
            <a:ext cx="2961084" cy="1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From Khurram Hassan-Shafique </a:t>
            </a:r>
            <a:r>
              <a:rPr lang="e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CAP5415 Computer Vision 2003</a:t>
            </a:r>
            <a:endParaRPr sz="1100"/>
          </a:p>
        </p:txBody>
      </p:sp>
      <p:sp>
        <p:nvSpPr>
          <p:cNvPr id="439" name="Google Shape;439;p40"/>
          <p:cNvSpPr/>
          <p:nvPr/>
        </p:nvSpPr>
        <p:spPr>
          <a:xfrm>
            <a:off x="1212474" y="4114800"/>
            <a:ext cx="3359526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952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http://www.ces.clemson.edu/~stb/klt/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OpenCV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" sz="3000">
                <a:solidFill>
                  <a:srgbClr val="434343"/>
                </a:solidFill>
              </a:rPr>
              <a:t>Optical Flow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Lucas-Kanade method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b="1" lang="en" sz="3000">
                <a:solidFill>
                  <a:srgbClr val="434343"/>
                </a:solidFill>
              </a:rPr>
              <a:t>Sparse Optical Flow</a:t>
            </a:r>
            <a:endParaRPr b="1"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Dense Optical Flow </a:t>
            </a:r>
            <a:endParaRPr sz="3000">
              <a:solidFill>
                <a:srgbClr val="434343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" sz="3000">
                <a:solidFill>
                  <a:srgbClr val="434343"/>
                </a:solidFill>
              </a:rPr>
              <a:t>Object tracking</a:t>
            </a:r>
            <a:endParaRPr sz="3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/>
          <p:nvPr>
            <p:ph type="title"/>
          </p:nvPr>
        </p:nvSpPr>
        <p:spPr>
          <a:xfrm>
            <a:off x="342901" y="154484"/>
            <a:ext cx="5948702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Single object tracking</a:t>
            </a:r>
            <a:endParaRPr sz="2800"/>
          </a:p>
        </p:txBody>
      </p:sp>
      <p:pic>
        <p:nvPicPr>
          <p:cNvPr id="451" name="Google Shape;451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725" y="948225"/>
            <a:ext cx="5607900" cy="38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2"/>
          <p:cNvSpPr/>
          <p:nvPr/>
        </p:nvSpPr>
        <p:spPr>
          <a:xfrm rot="-5400000">
            <a:off x="6692250" y="3304975"/>
            <a:ext cx="3486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Source: J. Niebles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type="title"/>
          </p:nvPr>
        </p:nvSpPr>
        <p:spPr>
          <a:xfrm>
            <a:off x="342901" y="154484"/>
            <a:ext cx="5948702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Multiple object tracking</a:t>
            </a:r>
            <a:endParaRPr sz="2800"/>
          </a:p>
        </p:txBody>
      </p:sp>
      <p:pic>
        <p:nvPicPr>
          <p:cNvPr id="458" name="Google Shape;458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075" y="957200"/>
            <a:ext cx="4829100" cy="36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3"/>
          <p:cNvSpPr/>
          <p:nvPr/>
        </p:nvSpPr>
        <p:spPr>
          <a:xfrm rot="-5400000">
            <a:off x="6692250" y="3304975"/>
            <a:ext cx="3486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Source: J. Niebles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57202" y="205978"/>
            <a:ext cx="7931603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" sz="3500"/>
              <a:t>Optical flow</a:t>
            </a:r>
            <a:endParaRPr sz="1100"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425" y="880450"/>
            <a:ext cx="4775575" cy="27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57202" y="1143000"/>
            <a:ext cx="7029449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84150" lvl="0" marL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/>
              <a:t>Definition: optical flow is the </a:t>
            </a:r>
            <a:r>
              <a:rPr i="1" lang="en" sz="2100">
                <a:solidFill>
                  <a:srgbClr val="C00000"/>
                </a:solidFill>
              </a:rPr>
              <a:t>apparent</a:t>
            </a:r>
            <a:r>
              <a:rPr lang="en" sz="2100">
                <a:solidFill>
                  <a:srgbClr val="C00000"/>
                </a:solidFill>
              </a:rPr>
              <a:t> </a:t>
            </a:r>
            <a:r>
              <a:rPr lang="en" sz="2100"/>
              <a:t>motion of brightness patterns in the image</a:t>
            </a:r>
            <a:endParaRPr sz="1100"/>
          </a:p>
          <a:p>
            <a:pPr indent="-152400" lvl="0" marL="1905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r>
              <a:t/>
            </a:r>
            <a:endParaRPr sz="600"/>
          </a:p>
          <a:p>
            <a:pPr indent="-152400" lvl="0" marL="1905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r>
              <a:t/>
            </a:r>
            <a:endParaRPr sz="600"/>
          </a:p>
          <a:p>
            <a:pPr indent="-184150" lvl="0" marL="190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/>
              <a:t>Note: apparent motion can be caused by lighting changes without any actual motion</a:t>
            </a:r>
            <a:endParaRPr sz="1100"/>
          </a:p>
          <a:p>
            <a:pPr indent="-165100" lvl="1" marL="419100" rtl="0" algn="l"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○"/>
            </a:pPr>
            <a:r>
              <a:rPr lang="en" sz="1800"/>
              <a:t>Think of a uniform rotating sphere under fixed lighting vs. a stationary sphere under moving illumination</a:t>
            </a:r>
            <a:endParaRPr sz="1100"/>
          </a:p>
        </p:txBody>
      </p:sp>
      <p:sp>
        <p:nvSpPr>
          <p:cNvPr id="76" name="Google Shape;76;p17"/>
          <p:cNvSpPr/>
          <p:nvPr/>
        </p:nvSpPr>
        <p:spPr>
          <a:xfrm>
            <a:off x="457202" y="3714750"/>
            <a:ext cx="737234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Recover image motion at each pixel from optical flow</a:t>
            </a:r>
            <a:endParaRPr sz="1100"/>
          </a:p>
        </p:txBody>
      </p:sp>
      <p:sp>
        <p:nvSpPr>
          <p:cNvPr id="77" name="Google Shape;77;p17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/>
          <p:nvPr>
            <p:ph type="title"/>
          </p:nvPr>
        </p:nvSpPr>
        <p:spPr>
          <a:xfrm>
            <a:off x="342901" y="154484"/>
            <a:ext cx="5948702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Tracking with a fixed camera</a:t>
            </a:r>
            <a:endParaRPr sz="2800"/>
          </a:p>
        </p:txBody>
      </p:sp>
      <p:sp>
        <p:nvSpPr>
          <p:cNvPr id="465" name="Google Shape;465;p44"/>
          <p:cNvSpPr txBox="1"/>
          <p:nvPr>
            <p:ph idx="1" type="body"/>
          </p:nvPr>
        </p:nvSpPr>
        <p:spPr>
          <a:xfrm>
            <a:off x="342901" y="900114"/>
            <a:ext cx="5948702" cy="25458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76200" lvl="0" marL="1905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100"/>
          </a:p>
        </p:txBody>
      </p:sp>
      <p:pic>
        <p:nvPicPr>
          <p:cNvPr id="466" name="Google Shape;4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00" y="1130700"/>
            <a:ext cx="8907325" cy="23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4"/>
          <p:cNvSpPr/>
          <p:nvPr/>
        </p:nvSpPr>
        <p:spPr>
          <a:xfrm rot="-5400000">
            <a:off x="6692250" y="3304975"/>
            <a:ext cx="3486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Source: J. Niebles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>
            <p:ph type="title"/>
          </p:nvPr>
        </p:nvSpPr>
        <p:spPr>
          <a:xfrm>
            <a:off x="342901" y="154484"/>
            <a:ext cx="5948702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Tracking with a moving camera</a:t>
            </a:r>
            <a:endParaRPr sz="2800"/>
          </a:p>
        </p:txBody>
      </p:sp>
      <p:pic>
        <p:nvPicPr>
          <p:cNvPr id="473" name="Google Shape;473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1009650"/>
            <a:ext cx="8905500" cy="2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5"/>
          <p:cNvSpPr/>
          <p:nvPr/>
        </p:nvSpPr>
        <p:spPr>
          <a:xfrm rot="-5400000">
            <a:off x="6692250" y="3304975"/>
            <a:ext cx="3486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Source: J. Niebles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>
            <p:ph type="title"/>
          </p:nvPr>
        </p:nvSpPr>
        <p:spPr>
          <a:xfrm>
            <a:off x="342901" y="154484"/>
            <a:ext cx="5948702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Challenges in Feature tracking</a:t>
            </a:r>
            <a:endParaRPr sz="2800"/>
          </a:p>
        </p:txBody>
      </p:sp>
      <p:sp>
        <p:nvSpPr>
          <p:cNvPr id="480" name="Google Shape;480;p46"/>
          <p:cNvSpPr txBox="1"/>
          <p:nvPr>
            <p:ph idx="1" type="body"/>
          </p:nvPr>
        </p:nvSpPr>
        <p:spPr>
          <a:xfrm>
            <a:off x="342900" y="900125"/>
            <a:ext cx="81855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/>
              <a:t>Figure out which features can be tracked </a:t>
            </a:r>
            <a:endParaRPr sz="2200"/>
          </a:p>
          <a:p>
            <a:pPr indent="-203200" lvl="1" marL="4191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/>
              <a:t>Efficiently track across frames </a:t>
            </a:r>
            <a:endParaRPr sz="2200"/>
          </a:p>
          <a:p>
            <a:pPr indent="-215900" lvl="0" marL="190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/>
              <a:t>Some points may change appearance over time </a:t>
            </a:r>
            <a:endParaRPr sz="2200"/>
          </a:p>
          <a:p>
            <a:pPr indent="-203200" lvl="1" marL="4191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/>
              <a:t>e.g., due to rotation, moving into shadows, etc. </a:t>
            </a:r>
            <a:endParaRPr sz="2200"/>
          </a:p>
          <a:p>
            <a:pPr indent="-215900" lvl="0" marL="190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/>
              <a:t>Drift: small errors can accumulate as appearance model is updated </a:t>
            </a:r>
            <a:endParaRPr sz="2200"/>
          </a:p>
          <a:p>
            <a:pPr indent="-215900" lvl="0" marL="190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/>
              <a:t>Points may appear or disappear.</a:t>
            </a:r>
            <a:endParaRPr sz="2200"/>
          </a:p>
          <a:p>
            <a:pPr indent="-203200" lvl="1" marL="419100" rtl="0" algn="l"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2200"/>
              <a:buChar char="○"/>
            </a:pPr>
            <a:r>
              <a:rPr lang="en" sz="2200"/>
              <a:t>need to be able to add/delete tracked points.</a:t>
            </a:r>
            <a:endParaRPr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/>
          <p:nvPr>
            <p:ph type="title"/>
          </p:nvPr>
        </p:nvSpPr>
        <p:spPr>
          <a:xfrm>
            <a:off x="571500" y="457200"/>
            <a:ext cx="66294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" sz="3200"/>
              <a:t>What are good features to track?</a:t>
            </a:r>
            <a:endParaRPr sz="1100"/>
          </a:p>
        </p:txBody>
      </p:sp>
      <p:sp>
        <p:nvSpPr>
          <p:cNvPr id="487" name="Google Shape;487;p47"/>
          <p:cNvSpPr txBox="1"/>
          <p:nvPr>
            <p:ph idx="1" type="body"/>
          </p:nvPr>
        </p:nvSpPr>
        <p:spPr>
          <a:xfrm>
            <a:off x="571500" y="1485900"/>
            <a:ext cx="691515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/>
              <a:t>Can measure “quality” of features from just a single image.</a:t>
            </a:r>
            <a:endParaRPr sz="2200"/>
          </a:p>
          <a:p>
            <a:pPr indent="-152400" lvl="0" marL="1905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sz="2200"/>
          </a:p>
          <a:p>
            <a:pPr indent="-215900" lvl="0" marL="190500" rtl="0" algn="l"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2200"/>
              <a:buChar char="●"/>
            </a:pPr>
            <a:r>
              <a:rPr lang="en" sz="2200"/>
              <a:t>Hence: tracking Harris corners (or equivalent) guarantees small error sensitivity!</a:t>
            </a:r>
            <a:endParaRPr sz="2200"/>
          </a:p>
        </p:txBody>
      </p:sp>
      <p:sp>
        <p:nvSpPr>
          <p:cNvPr id="488" name="Google Shape;488;p47"/>
          <p:cNvSpPr txBox="1"/>
          <p:nvPr/>
        </p:nvSpPr>
        <p:spPr>
          <a:xfrm rot="-5400000">
            <a:off x="7066370" y="3852846"/>
            <a:ext cx="1551675" cy="2539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/>
          <p:nvPr>
            <p:ph type="title"/>
          </p:nvPr>
        </p:nvSpPr>
        <p:spPr>
          <a:xfrm>
            <a:off x="400050" y="171450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Motion estimation techniques</a:t>
            </a:r>
            <a:endParaRPr sz="2800"/>
          </a:p>
        </p:txBody>
      </p:sp>
      <p:sp>
        <p:nvSpPr>
          <p:cNvPr id="495" name="Google Shape;495;p48"/>
          <p:cNvSpPr txBox="1"/>
          <p:nvPr>
            <p:ph idx="1" type="body"/>
          </p:nvPr>
        </p:nvSpPr>
        <p:spPr>
          <a:xfrm>
            <a:off x="400050" y="1143000"/>
            <a:ext cx="657225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84150" lvl="0" marL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/>
              <a:t>Dense </a:t>
            </a:r>
            <a:r>
              <a:rPr lang="en" sz="2100"/>
              <a:t>Optical flow</a:t>
            </a:r>
            <a:endParaRPr sz="1100"/>
          </a:p>
          <a:p>
            <a:pPr indent="-190500" lvl="1" marL="4191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/>
              <a:t>Recover image motion at each pixel from spatio-temporal image brightness variations (optical flow)</a:t>
            </a:r>
            <a:endParaRPr sz="2000"/>
          </a:p>
          <a:p>
            <a:pPr indent="-63500" lvl="1" marL="4191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101600" lvl="1" marL="4191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sz="900"/>
          </a:p>
          <a:p>
            <a:pPr indent="-184150" lvl="0" marL="190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/>
              <a:t>Sparse Optical Flow / </a:t>
            </a:r>
            <a:r>
              <a:rPr lang="en" sz="2100"/>
              <a:t>Feature-tracking</a:t>
            </a:r>
            <a:endParaRPr sz="1100"/>
          </a:p>
          <a:p>
            <a:pPr indent="-190500" lvl="1" marL="419100" rtl="0" algn="l"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2000"/>
              <a:buChar char="○"/>
            </a:pPr>
            <a:r>
              <a:rPr lang="en" sz="2000"/>
              <a:t>Extract visual features (corners, textured areas) and “track” them over multiple frames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/>
          <p:nvPr>
            <p:ph type="title"/>
          </p:nvPr>
        </p:nvSpPr>
        <p:spPr>
          <a:xfrm>
            <a:off x="400050" y="171450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Motion estimation techniques</a:t>
            </a:r>
            <a:endParaRPr sz="2800"/>
          </a:p>
        </p:txBody>
      </p:sp>
      <p:pic>
        <p:nvPicPr>
          <p:cNvPr id="502" name="Google Shape;5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250"/>
            <a:ext cx="8812275" cy="24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9"/>
          <p:cNvSpPr txBox="1"/>
          <p:nvPr/>
        </p:nvSpPr>
        <p:spPr>
          <a:xfrm>
            <a:off x="384475" y="4446725"/>
            <a:ext cx="35769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/>
          <p:nvPr>
            <p:ph type="title"/>
          </p:nvPr>
        </p:nvSpPr>
        <p:spPr>
          <a:xfrm>
            <a:off x="342901" y="154484"/>
            <a:ext cx="5948702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Sim</a:t>
            </a:r>
            <a:r>
              <a:rPr lang="en" sz="2800"/>
              <a:t>ple Lucas-Kanade Tracker</a:t>
            </a:r>
            <a:endParaRPr sz="2800"/>
          </a:p>
        </p:txBody>
      </p:sp>
      <p:sp>
        <p:nvSpPr>
          <p:cNvPr id="509" name="Google Shape;509;p50"/>
          <p:cNvSpPr txBox="1"/>
          <p:nvPr>
            <p:ph idx="1" type="body"/>
          </p:nvPr>
        </p:nvSpPr>
        <p:spPr>
          <a:xfrm>
            <a:off x="342900" y="900125"/>
            <a:ext cx="80673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381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Find a good point to track (harris corner)</a:t>
            </a:r>
            <a:endParaRPr sz="2200"/>
          </a:p>
          <a:p>
            <a:pPr indent="-406400" lvl="0" marL="381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For each Harris corner compute motion (translation or affine) between consecutive frames. </a:t>
            </a:r>
            <a:endParaRPr sz="2200"/>
          </a:p>
          <a:p>
            <a:pPr indent="-406400" lvl="0" marL="381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Link motion vectors in successive frames to get a track for each Harris point </a:t>
            </a:r>
            <a:endParaRPr sz="2200"/>
          </a:p>
          <a:p>
            <a:pPr indent="-406400" lvl="0" marL="381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Introduce new Harris points by applying Harris detector at every m (10 or 15) frames </a:t>
            </a:r>
            <a:endParaRPr sz="2200"/>
          </a:p>
          <a:p>
            <a:pPr indent="-406400" lvl="0" marL="381000" rtl="0" algn="l"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Track new and old Harris points using steps 1‐3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 txBox="1"/>
          <p:nvPr>
            <p:ph type="title"/>
          </p:nvPr>
        </p:nvSpPr>
        <p:spPr>
          <a:xfrm>
            <a:off x="342901" y="154484"/>
            <a:ext cx="5948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Simple Lucas-Kanade Tracker</a:t>
            </a:r>
            <a:endParaRPr sz="2800"/>
          </a:p>
        </p:txBody>
      </p:sp>
      <p:sp>
        <p:nvSpPr>
          <p:cNvPr id="515" name="Google Shape;515;p51"/>
          <p:cNvSpPr txBox="1"/>
          <p:nvPr>
            <p:ph idx="1" type="body"/>
          </p:nvPr>
        </p:nvSpPr>
        <p:spPr>
          <a:xfrm>
            <a:off x="342900" y="900125"/>
            <a:ext cx="80673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905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/>
              <a:t>We can also </a:t>
            </a:r>
            <a:br>
              <a:rPr lang="en" sz="2200"/>
            </a:br>
            <a:r>
              <a:rPr lang="en" sz="2200"/>
              <a:t>track specific </a:t>
            </a:r>
            <a:br>
              <a:rPr lang="en" sz="2200"/>
            </a:br>
            <a:r>
              <a:rPr lang="en" sz="2200"/>
              <a:t>objects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1905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How?</a:t>
            </a:r>
            <a:endParaRPr sz="2200"/>
          </a:p>
        </p:txBody>
      </p:sp>
      <p:pic>
        <p:nvPicPr>
          <p:cNvPr id="516" name="Google Shape;5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100" y="809625"/>
            <a:ext cx="6802901" cy="383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/>
          <p:nvPr>
            <p:ph type="title"/>
          </p:nvPr>
        </p:nvSpPr>
        <p:spPr>
          <a:xfrm>
            <a:off x="342901" y="154484"/>
            <a:ext cx="5948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How to detect corners?</a:t>
            </a:r>
            <a:endParaRPr sz="2800"/>
          </a:p>
        </p:txBody>
      </p:sp>
      <p:sp>
        <p:nvSpPr>
          <p:cNvPr id="522" name="Google Shape;522;p52"/>
          <p:cNvSpPr txBox="1"/>
          <p:nvPr>
            <p:ph idx="1" type="body"/>
          </p:nvPr>
        </p:nvSpPr>
        <p:spPr>
          <a:xfrm>
            <a:off x="342900" y="900125"/>
            <a:ext cx="80673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381000" rtl="0" algn="l"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OpenCV uses Shi-Tomasi algorithm, a different method to find corners</a:t>
            </a:r>
            <a:endParaRPr sz="2200"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 b="9" l="0" r="0" t="4534"/>
          <a:stretch/>
        </p:blipFill>
        <p:spPr>
          <a:xfrm>
            <a:off x="219500" y="1732300"/>
            <a:ext cx="8705000" cy="34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/>
          <p:nvPr>
            <p:ph type="title"/>
          </p:nvPr>
        </p:nvSpPr>
        <p:spPr>
          <a:xfrm>
            <a:off x="342901" y="154484"/>
            <a:ext cx="5948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How to detect corners?</a:t>
            </a:r>
            <a:endParaRPr sz="2800"/>
          </a:p>
        </p:txBody>
      </p:sp>
      <p:sp>
        <p:nvSpPr>
          <p:cNvPr id="529" name="Google Shape;529;p53"/>
          <p:cNvSpPr txBox="1"/>
          <p:nvPr>
            <p:ph idx="1" type="body"/>
          </p:nvPr>
        </p:nvSpPr>
        <p:spPr>
          <a:xfrm>
            <a:off x="133225" y="900125"/>
            <a:ext cx="82770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905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/>
              <a:t>A couple of blogposts </a:t>
            </a:r>
            <a:br>
              <a:rPr lang="en" sz="2200"/>
            </a:br>
            <a:r>
              <a:rPr lang="en" sz="2200"/>
              <a:t>claim that it’s much </a:t>
            </a:r>
            <a:br>
              <a:rPr lang="en" sz="2200"/>
            </a:br>
            <a:r>
              <a:rPr lang="en" sz="2200"/>
              <a:t>better than Harris</a:t>
            </a:r>
            <a:endParaRPr sz="2200"/>
          </a:p>
          <a:p>
            <a:pPr indent="0" lvl="0" marL="1905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1905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Does it look</a:t>
            </a:r>
            <a:br>
              <a:rPr lang="en" sz="2200"/>
            </a:br>
            <a:r>
              <a:rPr lang="en" sz="2200"/>
              <a:t>reasonable?</a:t>
            </a:r>
            <a:endParaRPr sz="2200"/>
          </a:p>
        </p:txBody>
      </p:sp>
      <p:pic>
        <p:nvPicPr>
          <p:cNvPr id="530" name="Google Shape;5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00" y="722125"/>
            <a:ext cx="5800776" cy="43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</a:t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9877" l="7689" r="0" t="0"/>
          <a:stretch/>
        </p:blipFill>
        <p:spPr>
          <a:xfrm>
            <a:off x="916575" y="890600"/>
            <a:ext cx="7134225" cy="40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" sz="3000">
                <a:solidFill>
                  <a:srgbClr val="434343"/>
                </a:solidFill>
              </a:rPr>
              <a:t>Optical Flow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Lucas-Kanade method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Sparse Optical Flow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b="1" lang="en" sz="3000">
                <a:solidFill>
                  <a:srgbClr val="434343"/>
                </a:solidFill>
              </a:rPr>
              <a:t>Dense Optical Flow</a:t>
            </a:r>
            <a:r>
              <a:rPr lang="en" sz="3000">
                <a:solidFill>
                  <a:srgbClr val="434343"/>
                </a:solidFill>
              </a:rPr>
              <a:t> </a:t>
            </a:r>
            <a:endParaRPr sz="3000">
              <a:solidFill>
                <a:srgbClr val="434343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" sz="3000">
                <a:solidFill>
                  <a:srgbClr val="434343"/>
                </a:solidFill>
              </a:rPr>
              <a:t>Object tracking</a:t>
            </a:r>
            <a:endParaRPr sz="3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"/>
          <p:cNvSpPr/>
          <p:nvPr/>
        </p:nvSpPr>
        <p:spPr>
          <a:xfrm>
            <a:off x="457200" y="914400"/>
            <a:ext cx="70296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assumptions (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Errors in Lucas-Kanade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/>
          </a:p>
          <a:p>
            <a:pPr indent="-101600" lvl="0" marL="254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55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motion: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points do not move very far</a:t>
            </a:r>
            <a:endParaRPr sz="1100"/>
          </a:p>
          <a:p>
            <a:pPr indent="-177800" lvl="1" marL="55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55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 constancy: 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projection of the same point looks the same in every frame</a:t>
            </a:r>
            <a:endParaRPr sz="1100"/>
          </a:p>
          <a:p>
            <a:pPr indent="-177800" lvl="1" marL="55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55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coherence: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points move like their neighbors</a:t>
            </a:r>
            <a:endParaRPr sz="1100"/>
          </a:p>
        </p:txBody>
      </p:sp>
      <p:sp>
        <p:nvSpPr>
          <p:cNvPr id="542" name="Google Shape;542;p55"/>
          <p:cNvSpPr txBox="1"/>
          <p:nvPr/>
        </p:nvSpPr>
        <p:spPr>
          <a:xfrm>
            <a:off x="457200" y="326336"/>
            <a:ext cx="4220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  <a:endParaRPr sz="1100"/>
          </a:p>
        </p:txBody>
      </p:sp>
      <p:sp>
        <p:nvSpPr>
          <p:cNvPr id="543" name="Google Shape;543;p55"/>
          <p:cNvSpPr/>
          <p:nvPr/>
        </p:nvSpPr>
        <p:spPr>
          <a:xfrm>
            <a:off x="1257300" y="2686050"/>
            <a:ext cx="5829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5"/>
          <p:cNvSpPr/>
          <p:nvPr/>
        </p:nvSpPr>
        <p:spPr>
          <a:xfrm>
            <a:off x="514350" y="2857500"/>
            <a:ext cx="5829300" cy="514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5"/>
          <p:cNvSpPr txBox="1"/>
          <p:nvPr/>
        </p:nvSpPr>
        <p:spPr>
          <a:xfrm rot="-5400000">
            <a:off x="7612535" y="4126500"/>
            <a:ext cx="155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6"/>
          <p:cNvSpPr txBox="1"/>
          <p:nvPr>
            <p:ph type="title"/>
          </p:nvPr>
        </p:nvSpPr>
        <p:spPr>
          <a:xfrm>
            <a:off x="457200" y="171450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Small motion assumption</a:t>
            </a:r>
            <a:endParaRPr sz="2800"/>
          </a:p>
        </p:txBody>
      </p:sp>
      <p:sp>
        <p:nvSpPr>
          <p:cNvPr id="552" name="Google Shape;552;p56"/>
          <p:cNvSpPr txBox="1"/>
          <p:nvPr>
            <p:ph idx="1" type="body"/>
          </p:nvPr>
        </p:nvSpPr>
        <p:spPr>
          <a:xfrm>
            <a:off x="457200" y="832247"/>
            <a:ext cx="60009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905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How do we represent the motion in this scene?</a:t>
            </a:r>
            <a:endParaRPr sz="1100"/>
          </a:p>
        </p:txBody>
      </p:sp>
      <p:pic>
        <p:nvPicPr>
          <p:cNvPr descr="garden_0" id="553" name="Google Shape;55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950" y="1544252"/>
            <a:ext cx="4973225" cy="33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6"/>
          <p:cNvSpPr txBox="1"/>
          <p:nvPr/>
        </p:nvSpPr>
        <p:spPr>
          <a:xfrm rot="-5400000">
            <a:off x="7612535" y="4126500"/>
            <a:ext cx="155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7"/>
          <p:cNvSpPr txBox="1"/>
          <p:nvPr>
            <p:ph type="title"/>
          </p:nvPr>
        </p:nvSpPr>
        <p:spPr>
          <a:xfrm>
            <a:off x="284560" y="194072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Motion segmentation</a:t>
            </a:r>
            <a:endParaRPr sz="2800"/>
          </a:p>
        </p:txBody>
      </p:sp>
      <p:sp>
        <p:nvSpPr>
          <p:cNvPr id="561" name="Google Shape;561;p57"/>
          <p:cNvSpPr txBox="1"/>
          <p:nvPr>
            <p:ph idx="1" type="body"/>
          </p:nvPr>
        </p:nvSpPr>
        <p:spPr>
          <a:xfrm>
            <a:off x="284560" y="971550"/>
            <a:ext cx="82089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905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Idea: b</a:t>
            </a:r>
            <a:r>
              <a:rPr lang="en" sz="1800"/>
              <a:t>reak image sequence into “layers” each of which has a coherent (affine) motion</a:t>
            </a:r>
            <a:endParaRPr sz="1100"/>
          </a:p>
        </p:txBody>
      </p:sp>
      <p:pic>
        <p:nvPicPr>
          <p:cNvPr id="562" name="Google Shape;56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3661" y="1600200"/>
            <a:ext cx="1944290" cy="136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2935" y="1600201"/>
            <a:ext cx="1933575" cy="133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28900" y="3240882"/>
            <a:ext cx="3886200" cy="144541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7"/>
          <p:cNvSpPr/>
          <p:nvPr/>
        </p:nvSpPr>
        <p:spPr>
          <a:xfrm>
            <a:off x="232172" y="4861322"/>
            <a:ext cx="651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Wang and E. Adelson. Layered Representation for Motion Analysis. </a:t>
            </a:r>
            <a:r>
              <a:rPr i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CVPR 1993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7"/>
          <p:cNvSpPr txBox="1"/>
          <p:nvPr/>
        </p:nvSpPr>
        <p:spPr>
          <a:xfrm rot="-5400000">
            <a:off x="7612535" y="4126500"/>
            <a:ext cx="155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8"/>
          <p:cNvSpPr txBox="1"/>
          <p:nvPr>
            <p:ph type="title"/>
          </p:nvPr>
        </p:nvSpPr>
        <p:spPr>
          <a:xfrm>
            <a:off x="514350" y="228600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Affine motion</a:t>
            </a:r>
            <a:endParaRPr sz="2800"/>
          </a:p>
        </p:txBody>
      </p:sp>
      <p:sp>
        <p:nvSpPr>
          <p:cNvPr id="573" name="Google Shape;573;p58"/>
          <p:cNvSpPr txBox="1"/>
          <p:nvPr>
            <p:ph idx="1" type="body"/>
          </p:nvPr>
        </p:nvSpPr>
        <p:spPr>
          <a:xfrm>
            <a:off x="571500" y="1741886"/>
            <a:ext cx="46290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905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Substituting into the brightness constancy equation:</a:t>
            </a:r>
            <a:endParaRPr sz="1100"/>
          </a:p>
        </p:txBody>
      </p:sp>
      <p:pic>
        <p:nvPicPr>
          <p:cNvPr id="574" name="Google Shape;57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" y="971550"/>
            <a:ext cx="2228851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0251" y="2343151"/>
            <a:ext cx="2411015" cy="473868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576" name="Google Shape;576;p58"/>
          <p:cNvGrpSpPr/>
          <p:nvPr/>
        </p:nvGrpSpPr>
        <p:grpSpPr>
          <a:xfrm>
            <a:off x="5448300" y="971550"/>
            <a:ext cx="1066652" cy="1373104"/>
            <a:chOff x="816" y="2928"/>
            <a:chExt cx="864" cy="996"/>
          </a:xfrm>
        </p:grpSpPr>
        <p:pic>
          <p:nvPicPr>
            <p:cNvPr descr="AFFINE" id="577" name="Google Shape;577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6" y="2928"/>
              <a:ext cx="864" cy="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58"/>
            <p:cNvSpPr/>
            <p:nvPr/>
          </p:nvSpPr>
          <p:spPr>
            <a:xfrm>
              <a:off x="816" y="2928"/>
              <a:ext cx="600" cy="600"/>
            </a:xfrm>
            <a:prstGeom prst="rect">
              <a:avLst/>
            </a:prstGeom>
            <a:noFill/>
            <a:ln cap="flat" cmpd="sng" w="28575">
              <a:solidFill>
                <a:srgbClr val="D3030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9" name="Google Shape;579;p58"/>
            <p:cNvCxnSpPr/>
            <p:nvPr/>
          </p:nvCxnSpPr>
          <p:spPr>
            <a:xfrm>
              <a:off x="1056" y="2928"/>
              <a:ext cx="0" cy="900"/>
            </a:xfrm>
            <a:prstGeom prst="straightConnector1">
              <a:avLst/>
            </a:prstGeom>
            <a:noFill/>
            <a:ln cap="flat" cmpd="sng" w="28575">
              <a:solidFill>
                <a:srgbClr val="60C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58"/>
            <p:cNvCxnSpPr/>
            <p:nvPr/>
          </p:nvCxnSpPr>
          <p:spPr>
            <a:xfrm>
              <a:off x="1632" y="3024"/>
              <a:ext cx="0" cy="900"/>
            </a:xfrm>
            <a:prstGeom prst="straightConnector1">
              <a:avLst/>
            </a:prstGeom>
            <a:noFill/>
            <a:ln cap="flat" cmpd="sng" w="28575">
              <a:solidFill>
                <a:srgbClr val="60C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58"/>
            <p:cNvCxnSpPr/>
            <p:nvPr/>
          </p:nvCxnSpPr>
          <p:spPr>
            <a:xfrm>
              <a:off x="1056" y="2928"/>
              <a:ext cx="600" cy="0"/>
            </a:xfrm>
            <a:prstGeom prst="straightConnector1">
              <a:avLst/>
            </a:prstGeom>
            <a:noFill/>
            <a:ln cap="flat" cmpd="sng" w="28575">
              <a:solidFill>
                <a:srgbClr val="60C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58"/>
            <p:cNvCxnSpPr/>
            <p:nvPr/>
          </p:nvCxnSpPr>
          <p:spPr>
            <a:xfrm>
              <a:off x="1056" y="3744"/>
              <a:ext cx="600" cy="0"/>
            </a:xfrm>
            <a:prstGeom prst="straightConnector1">
              <a:avLst/>
            </a:prstGeom>
            <a:noFill/>
            <a:ln cap="flat" cmpd="sng" w="28575">
              <a:solidFill>
                <a:srgbClr val="60C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3" name="Google Shape;583;p58"/>
          <p:cNvSpPr txBox="1"/>
          <p:nvPr/>
        </p:nvSpPr>
        <p:spPr>
          <a:xfrm rot="-5400000">
            <a:off x="7612535" y="4126500"/>
            <a:ext cx="155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178" y="2439591"/>
            <a:ext cx="5813824" cy="47506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90" name="Google Shape;590;p59"/>
          <p:cNvSpPr txBox="1"/>
          <p:nvPr>
            <p:ph type="title"/>
          </p:nvPr>
        </p:nvSpPr>
        <p:spPr>
          <a:xfrm>
            <a:off x="514350" y="228600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Affine motion</a:t>
            </a:r>
            <a:endParaRPr sz="2800"/>
          </a:p>
        </p:txBody>
      </p:sp>
      <p:sp>
        <p:nvSpPr>
          <p:cNvPr id="591" name="Google Shape;591;p59"/>
          <p:cNvSpPr txBox="1"/>
          <p:nvPr>
            <p:ph idx="1" type="body"/>
          </p:nvPr>
        </p:nvSpPr>
        <p:spPr>
          <a:xfrm>
            <a:off x="571500" y="1741886"/>
            <a:ext cx="46290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905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Substituting into the brightness constancy equation:</a:t>
            </a:r>
            <a:endParaRPr sz="1100"/>
          </a:p>
        </p:txBody>
      </p:sp>
      <p:pic>
        <p:nvPicPr>
          <p:cNvPr id="592" name="Google Shape;59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" y="971550"/>
            <a:ext cx="2228851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9"/>
          <p:cNvSpPr txBox="1"/>
          <p:nvPr/>
        </p:nvSpPr>
        <p:spPr>
          <a:xfrm>
            <a:off x="571500" y="3028951"/>
            <a:ext cx="612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Each pixel provides 1 linear constraint in 6 unknowns</a:t>
            </a:r>
            <a:endParaRPr sz="1100"/>
          </a:p>
        </p:txBody>
      </p:sp>
      <p:pic>
        <p:nvPicPr>
          <p:cNvPr id="594" name="Google Shape;59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175" y="3886200"/>
            <a:ext cx="6715126" cy="536972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95" name="Google Shape;595;p59"/>
          <p:cNvSpPr/>
          <p:nvPr/>
        </p:nvSpPr>
        <p:spPr>
          <a:xfrm>
            <a:off x="571500" y="3429001"/>
            <a:ext cx="5829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squares minimization:</a:t>
            </a:r>
            <a:endParaRPr sz="1100"/>
          </a:p>
        </p:txBody>
      </p:sp>
      <p:grpSp>
        <p:nvGrpSpPr>
          <p:cNvPr id="596" name="Google Shape;596;p59"/>
          <p:cNvGrpSpPr/>
          <p:nvPr/>
        </p:nvGrpSpPr>
        <p:grpSpPr>
          <a:xfrm>
            <a:off x="5448300" y="971550"/>
            <a:ext cx="1066652" cy="1373104"/>
            <a:chOff x="816" y="2928"/>
            <a:chExt cx="864" cy="996"/>
          </a:xfrm>
        </p:grpSpPr>
        <p:pic>
          <p:nvPicPr>
            <p:cNvPr descr="AFFINE" id="597" name="Google Shape;597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6" y="2928"/>
              <a:ext cx="864" cy="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p59"/>
            <p:cNvSpPr/>
            <p:nvPr/>
          </p:nvSpPr>
          <p:spPr>
            <a:xfrm>
              <a:off x="816" y="2928"/>
              <a:ext cx="600" cy="600"/>
            </a:xfrm>
            <a:prstGeom prst="rect">
              <a:avLst/>
            </a:prstGeom>
            <a:noFill/>
            <a:ln cap="flat" cmpd="sng" w="28575">
              <a:solidFill>
                <a:srgbClr val="D3030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9" name="Google Shape;599;p59"/>
            <p:cNvCxnSpPr/>
            <p:nvPr/>
          </p:nvCxnSpPr>
          <p:spPr>
            <a:xfrm>
              <a:off x="1056" y="2928"/>
              <a:ext cx="0" cy="900"/>
            </a:xfrm>
            <a:prstGeom prst="straightConnector1">
              <a:avLst/>
            </a:prstGeom>
            <a:noFill/>
            <a:ln cap="flat" cmpd="sng" w="28575">
              <a:solidFill>
                <a:srgbClr val="60C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59"/>
            <p:cNvCxnSpPr/>
            <p:nvPr/>
          </p:nvCxnSpPr>
          <p:spPr>
            <a:xfrm>
              <a:off x="1632" y="3024"/>
              <a:ext cx="0" cy="900"/>
            </a:xfrm>
            <a:prstGeom prst="straightConnector1">
              <a:avLst/>
            </a:prstGeom>
            <a:noFill/>
            <a:ln cap="flat" cmpd="sng" w="28575">
              <a:solidFill>
                <a:srgbClr val="60C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59"/>
            <p:cNvCxnSpPr/>
            <p:nvPr/>
          </p:nvCxnSpPr>
          <p:spPr>
            <a:xfrm>
              <a:off x="1056" y="2928"/>
              <a:ext cx="600" cy="0"/>
            </a:xfrm>
            <a:prstGeom prst="straightConnector1">
              <a:avLst/>
            </a:prstGeom>
            <a:noFill/>
            <a:ln cap="flat" cmpd="sng" w="28575">
              <a:solidFill>
                <a:srgbClr val="60C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59"/>
            <p:cNvCxnSpPr/>
            <p:nvPr/>
          </p:nvCxnSpPr>
          <p:spPr>
            <a:xfrm>
              <a:off x="1056" y="3744"/>
              <a:ext cx="600" cy="0"/>
            </a:xfrm>
            <a:prstGeom prst="straightConnector1">
              <a:avLst/>
            </a:prstGeom>
            <a:noFill/>
            <a:ln cap="flat" cmpd="sng" w="28575">
              <a:solidFill>
                <a:srgbClr val="60C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3" name="Google Shape;603;p59"/>
          <p:cNvSpPr txBox="1"/>
          <p:nvPr/>
        </p:nvSpPr>
        <p:spPr>
          <a:xfrm rot="-5400000">
            <a:off x="7612535" y="4126500"/>
            <a:ext cx="155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0"/>
          <p:cNvSpPr txBox="1"/>
          <p:nvPr>
            <p:ph type="title"/>
          </p:nvPr>
        </p:nvSpPr>
        <p:spPr>
          <a:xfrm>
            <a:off x="514350" y="114300"/>
            <a:ext cx="605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How do we estimate the layers?</a:t>
            </a:r>
            <a:endParaRPr sz="2800"/>
          </a:p>
        </p:txBody>
      </p:sp>
      <p:sp>
        <p:nvSpPr>
          <p:cNvPr id="610" name="Google Shape;610;p60"/>
          <p:cNvSpPr txBox="1"/>
          <p:nvPr>
            <p:ph idx="1" type="body"/>
          </p:nvPr>
        </p:nvSpPr>
        <p:spPr>
          <a:xfrm>
            <a:off x="457200" y="742950"/>
            <a:ext cx="60579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06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1. Obtain a set of initial affine motion hypotheses</a:t>
            </a:r>
            <a:endParaRPr sz="1100"/>
          </a:p>
          <a:p>
            <a:pPr indent="-342900" lvl="1" marL="685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Divide the image into blocks and estimate affine motion parameters in each block by least squares</a:t>
            </a:r>
            <a:endParaRPr sz="1100"/>
          </a:p>
          <a:p>
            <a:pPr indent="-298450" lvl="2" marL="977900" rtl="0" algn="l">
              <a:spcBef>
                <a:spcPts val="2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</a:pPr>
            <a:r>
              <a:rPr lang="en" sz="1100"/>
              <a:t>Eliminate hypotheses with high residual error</a:t>
            </a:r>
            <a:endParaRPr sz="1100"/>
          </a:p>
        </p:txBody>
      </p:sp>
      <p:pic>
        <p:nvPicPr>
          <p:cNvPr id="611" name="Google Shape;611;p60"/>
          <p:cNvPicPr preferRelativeResize="0"/>
          <p:nvPr/>
        </p:nvPicPr>
        <p:blipFill rotWithShape="1">
          <a:blip r:embed="rId3">
            <a:alphaModFix/>
          </a:blip>
          <a:srcRect b="0" l="4843" r="0" t="0"/>
          <a:stretch/>
        </p:blipFill>
        <p:spPr>
          <a:xfrm>
            <a:off x="514350" y="2628900"/>
            <a:ext cx="3429000" cy="217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" name="Google Shape;612;p60"/>
          <p:cNvGrpSpPr/>
          <p:nvPr/>
        </p:nvGrpSpPr>
        <p:grpSpPr>
          <a:xfrm>
            <a:off x="514350" y="2628900"/>
            <a:ext cx="3286125" cy="2344341"/>
            <a:chOff x="288" y="2208"/>
            <a:chExt cx="2760" cy="1969"/>
          </a:xfrm>
        </p:grpSpPr>
        <p:sp>
          <p:nvSpPr>
            <p:cNvPr id="613" name="Google Shape;613;p60"/>
            <p:cNvSpPr/>
            <p:nvPr/>
          </p:nvSpPr>
          <p:spPr>
            <a:xfrm>
              <a:off x="288" y="2208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60"/>
            <p:cNvSpPr/>
            <p:nvPr/>
          </p:nvSpPr>
          <p:spPr>
            <a:xfrm>
              <a:off x="288" y="2665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60"/>
            <p:cNvSpPr/>
            <p:nvPr/>
          </p:nvSpPr>
          <p:spPr>
            <a:xfrm>
              <a:off x="288" y="3120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60"/>
            <p:cNvSpPr/>
            <p:nvPr/>
          </p:nvSpPr>
          <p:spPr>
            <a:xfrm>
              <a:off x="288" y="3577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60"/>
            <p:cNvSpPr/>
            <p:nvPr/>
          </p:nvSpPr>
          <p:spPr>
            <a:xfrm>
              <a:off x="1008" y="2208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60"/>
            <p:cNvSpPr/>
            <p:nvPr/>
          </p:nvSpPr>
          <p:spPr>
            <a:xfrm>
              <a:off x="1008" y="2665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60"/>
            <p:cNvSpPr/>
            <p:nvPr/>
          </p:nvSpPr>
          <p:spPr>
            <a:xfrm>
              <a:off x="1008" y="3120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0"/>
            <p:cNvSpPr/>
            <p:nvPr/>
          </p:nvSpPr>
          <p:spPr>
            <a:xfrm>
              <a:off x="1008" y="3577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0"/>
            <p:cNvSpPr/>
            <p:nvPr/>
          </p:nvSpPr>
          <p:spPr>
            <a:xfrm>
              <a:off x="1728" y="2208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0"/>
            <p:cNvSpPr/>
            <p:nvPr/>
          </p:nvSpPr>
          <p:spPr>
            <a:xfrm>
              <a:off x="1728" y="2665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60"/>
            <p:cNvSpPr/>
            <p:nvPr/>
          </p:nvSpPr>
          <p:spPr>
            <a:xfrm>
              <a:off x="1728" y="3120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60"/>
            <p:cNvSpPr/>
            <p:nvPr/>
          </p:nvSpPr>
          <p:spPr>
            <a:xfrm>
              <a:off x="1728" y="3577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60"/>
            <p:cNvSpPr/>
            <p:nvPr/>
          </p:nvSpPr>
          <p:spPr>
            <a:xfrm>
              <a:off x="2448" y="2208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0"/>
            <p:cNvSpPr/>
            <p:nvPr/>
          </p:nvSpPr>
          <p:spPr>
            <a:xfrm>
              <a:off x="2448" y="2665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60"/>
            <p:cNvSpPr/>
            <p:nvPr/>
          </p:nvSpPr>
          <p:spPr>
            <a:xfrm>
              <a:off x="2448" y="3120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0"/>
            <p:cNvSpPr/>
            <p:nvPr/>
          </p:nvSpPr>
          <p:spPr>
            <a:xfrm>
              <a:off x="2448" y="3577"/>
              <a:ext cx="600" cy="6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29" name="Google Shape;629;p60"/>
          <p:cNvCxnSpPr/>
          <p:nvPr/>
        </p:nvCxnSpPr>
        <p:spPr>
          <a:xfrm flipH="1" rot="10800000">
            <a:off x="2514600" y="2971950"/>
            <a:ext cx="2685900" cy="514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630" name="Google Shape;630;p60"/>
          <p:cNvGrpSpPr/>
          <p:nvPr/>
        </p:nvGrpSpPr>
        <p:grpSpPr>
          <a:xfrm>
            <a:off x="4529138" y="2373934"/>
            <a:ext cx="2143125" cy="1785937"/>
            <a:chOff x="3660" y="2016"/>
            <a:chExt cx="1800" cy="1500"/>
          </a:xfrm>
        </p:grpSpPr>
        <p:cxnSp>
          <p:nvCxnSpPr>
            <p:cNvPr id="631" name="Google Shape;631;p60"/>
            <p:cNvCxnSpPr/>
            <p:nvPr/>
          </p:nvCxnSpPr>
          <p:spPr>
            <a:xfrm flipH="1" rot="10800000">
              <a:off x="4560" y="2016"/>
              <a:ext cx="300" cy="12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2" name="Google Shape;632;p60"/>
            <p:cNvCxnSpPr/>
            <p:nvPr/>
          </p:nvCxnSpPr>
          <p:spPr>
            <a:xfrm>
              <a:off x="4560" y="3216"/>
              <a:ext cx="900" cy="3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3" name="Google Shape;633;p60"/>
            <p:cNvCxnSpPr/>
            <p:nvPr/>
          </p:nvCxnSpPr>
          <p:spPr>
            <a:xfrm flipH="1">
              <a:off x="3660" y="3216"/>
              <a:ext cx="900" cy="3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34" name="Google Shape;634;p60"/>
          <p:cNvSpPr/>
          <p:nvPr/>
        </p:nvSpPr>
        <p:spPr>
          <a:xfrm>
            <a:off x="6400800" y="2888285"/>
            <a:ext cx="228600" cy="228600"/>
          </a:xfrm>
          <a:prstGeom prst="ellipse">
            <a:avLst/>
          </a:prstGeom>
          <a:solidFill>
            <a:srgbClr val="FF66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0"/>
          <p:cNvSpPr/>
          <p:nvPr/>
        </p:nvSpPr>
        <p:spPr>
          <a:xfrm>
            <a:off x="5543550" y="4145585"/>
            <a:ext cx="228600" cy="228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6" name="Google Shape;636;p60"/>
          <p:cNvCxnSpPr/>
          <p:nvPr/>
        </p:nvCxnSpPr>
        <p:spPr>
          <a:xfrm flipH="1" rot="10800000">
            <a:off x="3543300" y="4286250"/>
            <a:ext cx="2114700" cy="228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37" name="Google Shape;637;p60"/>
          <p:cNvCxnSpPr/>
          <p:nvPr/>
        </p:nvCxnSpPr>
        <p:spPr>
          <a:xfrm flipH="1" rot="10800000">
            <a:off x="1828800" y="4286250"/>
            <a:ext cx="3771900" cy="228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38" name="Google Shape;638;p60"/>
          <p:cNvCxnSpPr/>
          <p:nvPr/>
        </p:nvCxnSpPr>
        <p:spPr>
          <a:xfrm flipH="1" rot="10800000">
            <a:off x="857250" y="4228950"/>
            <a:ext cx="4743600" cy="285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39" name="Google Shape;639;p60"/>
          <p:cNvSpPr/>
          <p:nvPr/>
        </p:nvSpPr>
        <p:spPr>
          <a:xfrm>
            <a:off x="5486400" y="4202735"/>
            <a:ext cx="228600" cy="228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60"/>
          <p:cNvSpPr/>
          <p:nvPr/>
        </p:nvSpPr>
        <p:spPr>
          <a:xfrm>
            <a:off x="5657850" y="4145585"/>
            <a:ext cx="228600" cy="228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1" name="Google Shape;641;p60"/>
          <p:cNvCxnSpPr/>
          <p:nvPr/>
        </p:nvCxnSpPr>
        <p:spPr>
          <a:xfrm flipH="1" rot="10800000">
            <a:off x="2743200" y="2800350"/>
            <a:ext cx="2514600" cy="114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42" name="Google Shape;642;p60"/>
          <p:cNvCxnSpPr/>
          <p:nvPr/>
        </p:nvCxnSpPr>
        <p:spPr>
          <a:xfrm flipH="1" rot="10800000">
            <a:off x="3486150" y="3029100"/>
            <a:ext cx="3028800" cy="628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43" name="Google Shape;643;p60"/>
          <p:cNvCxnSpPr/>
          <p:nvPr/>
        </p:nvCxnSpPr>
        <p:spPr>
          <a:xfrm flipH="1" rot="10800000">
            <a:off x="2686050" y="3143100"/>
            <a:ext cx="2514600" cy="857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44" name="Google Shape;644;p60"/>
          <p:cNvSpPr/>
          <p:nvPr/>
        </p:nvSpPr>
        <p:spPr>
          <a:xfrm>
            <a:off x="5200650" y="2659685"/>
            <a:ext cx="228600" cy="2286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60"/>
          <p:cNvSpPr/>
          <p:nvPr/>
        </p:nvSpPr>
        <p:spPr>
          <a:xfrm>
            <a:off x="5200650" y="2773985"/>
            <a:ext cx="228600" cy="2286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60"/>
          <p:cNvSpPr/>
          <p:nvPr/>
        </p:nvSpPr>
        <p:spPr>
          <a:xfrm>
            <a:off x="5143500" y="2945435"/>
            <a:ext cx="228600" cy="2286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60"/>
          <p:cNvSpPr/>
          <p:nvPr/>
        </p:nvSpPr>
        <p:spPr>
          <a:xfrm>
            <a:off x="457201" y="1714500"/>
            <a:ext cx="3099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1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Map into motion parameter space</a:t>
            </a:r>
            <a:endParaRPr sz="1100"/>
          </a:p>
        </p:txBody>
      </p:sp>
      <p:sp>
        <p:nvSpPr>
          <p:cNvPr id="648" name="Google Shape;648;p60"/>
          <p:cNvSpPr/>
          <p:nvPr/>
        </p:nvSpPr>
        <p:spPr>
          <a:xfrm>
            <a:off x="457200" y="1945481"/>
            <a:ext cx="5658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1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Perform k-means clustering on affine motion parameters</a:t>
            </a:r>
            <a:endParaRPr sz="1100"/>
          </a:p>
          <a:p>
            <a:pPr indent="-69850" lvl="2" marL="685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–"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 clusters that are close and retain the largest clusters to obtain a smaller set of hypotheses to describe all the motions in the scene</a:t>
            </a:r>
            <a:endParaRPr sz="1100"/>
          </a:p>
        </p:txBody>
      </p:sp>
      <p:sp>
        <p:nvSpPr>
          <p:cNvPr id="649" name="Google Shape;649;p60"/>
          <p:cNvSpPr/>
          <p:nvPr/>
        </p:nvSpPr>
        <p:spPr>
          <a:xfrm rot="1110852">
            <a:off x="5086307" y="2488182"/>
            <a:ext cx="342949" cy="914437"/>
          </a:xfrm>
          <a:prstGeom prst="ellipse">
            <a:avLst/>
          </a:prstGeom>
          <a:solidFill>
            <a:schemeClr val="accent2">
              <a:alpha val="24710"/>
            </a:scheme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60"/>
          <p:cNvSpPr/>
          <p:nvPr/>
        </p:nvSpPr>
        <p:spPr>
          <a:xfrm rot="4301895">
            <a:off x="5424517" y="3887190"/>
            <a:ext cx="285649" cy="742916"/>
          </a:xfrm>
          <a:prstGeom prst="ellipse">
            <a:avLst/>
          </a:prstGeom>
          <a:solidFill>
            <a:schemeClr val="accent2">
              <a:alpha val="24710"/>
            </a:scheme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60"/>
          <p:cNvSpPr txBox="1"/>
          <p:nvPr/>
        </p:nvSpPr>
        <p:spPr>
          <a:xfrm rot="-5400000">
            <a:off x="7612535" y="4126500"/>
            <a:ext cx="155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84" y="2675335"/>
            <a:ext cx="3393166" cy="221395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1"/>
          <p:cNvSpPr txBox="1"/>
          <p:nvPr>
            <p:ph type="title"/>
          </p:nvPr>
        </p:nvSpPr>
        <p:spPr>
          <a:xfrm>
            <a:off x="457199" y="171450"/>
            <a:ext cx="6115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How do we estimate the layers?</a:t>
            </a:r>
            <a:endParaRPr sz="2800"/>
          </a:p>
        </p:txBody>
      </p:sp>
      <p:sp>
        <p:nvSpPr>
          <p:cNvPr id="659" name="Google Shape;659;p61"/>
          <p:cNvSpPr txBox="1"/>
          <p:nvPr>
            <p:ph idx="1" type="body"/>
          </p:nvPr>
        </p:nvSpPr>
        <p:spPr>
          <a:xfrm>
            <a:off x="457200" y="800100"/>
            <a:ext cx="60579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06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1. Obtain a set of initial affine motion hypotheses</a:t>
            </a:r>
            <a:endParaRPr sz="1100"/>
          </a:p>
          <a:p>
            <a:pPr indent="-342900" lvl="1" marL="685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Divide the image into blocks and estimate affine motion parameters in each block by least squares</a:t>
            </a:r>
            <a:endParaRPr sz="1100"/>
          </a:p>
          <a:p>
            <a:pPr indent="-298450" lvl="2" marL="977900" rtl="0" algn="l">
              <a:spcBef>
                <a:spcPts val="2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</a:pPr>
            <a:r>
              <a:rPr lang="en" sz="1100"/>
              <a:t>Eliminate hypotheses with high residual error</a:t>
            </a:r>
            <a:endParaRPr sz="1100"/>
          </a:p>
        </p:txBody>
      </p:sp>
      <p:cxnSp>
        <p:nvCxnSpPr>
          <p:cNvPr id="660" name="Google Shape;660;p61"/>
          <p:cNvCxnSpPr/>
          <p:nvPr/>
        </p:nvCxnSpPr>
        <p:spPr>
          <a:xfrm flipH="1" rot="10800000">
            <a:off x="2514600" y="3059885"/>
            <a:ext cx="2685900" cy="514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661" name="Google Shape;661;p61"/>
          <p:cNvGrpSpPr/>
          <p:nvPr/>
        </p:nvGrpSpPr>
        <p:grpSpPr>
          <a:xfrm>
            <a:off x="4529138" y="2488234"/>
            <a:ext cx="2143125" cy="1785937"/>
            <a:chOff x="3660" y="2016"/>
            <a:chExt cx="1800" cy="1500"/>
          </a:xfrm>
        </p:grpSpPr>
        <p:cxnSp>
          <p:nvCxnSpPr>
            <p:cNvPr id="662" name="Google Shape;662;p61"/>
            <p:cNvCxnSpPr/>
            <p:nvPr/>
          </p:nvCxnSpPr>
          <p:spPr>
            <a:xfrm flipH="1" rot="10800000">
              <a:off x="4560" y="2016"/>
              <a:ext cx="300" cy="12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3" name="Google Shape;663;p61"/>
            <p:cNvCxnSpPr/>
            <p:nvPr/>
          </p:nvCxnSpPr>
          <p:spPr>
            <a:xfrm>
              <a:off x="4560" y="3216"/>
              <a:ext cx="900" cy="3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4" name="Google Shape;664;p61"/>
            <p:cNvCxnSpPr/>
            <p:nvPr/>
          </p:nvCxnSpPr>
          <p:spPr>
            <a:xfrm flipH="1">
              <a:off x="3660" y="3216"/>
              <a:ext cx="900" cy="3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65" name="Google Shape;665;p61"/>
          <p:cNvSpPr/>
          <p:nvPr/>
        </p:nvSpPr>
        <p:spPr>
          <a:xfrm>
            <a:off x="6400800" y="3002585"/>
            <a:ext cx="228600" cy="228600"/>
          </a:xfrm>
          <a:prstGeom prst="ellipse">
            <a:avLst/>
          </a:prstGeom>
          <a:solidFill>
            <a:srgbClr val="FF66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61"/>
          <p:cNvSpPr/>
          <p:nvPr/>
        </p:nvSpPr>
        <p:spPr>
          <a:xfrm>
            <a:off x="5543550" y="4259885"/>
            <a:ext cx="228600" cy="228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7" name="Google Shape;667;p61"/>
          <p:cNvCxnSpPr/>
          <p:nvPr/>
        </p:nvCxnSpPr>
        <p:spPr>
          <a:xfrm flipH="1" rot="10800000">
            <a:off x="3543300" y="4374185"/>
            <a:ext cx="2114700" cy="228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68" name="Google Shape;668;p61"/>
          <p:cNvCxnSpPr/>
          <p:nvPr/>
        </p:nvCxnSpPr>
        <p:spPr>
          <a:xfrm flipH="1" rot="10800000">
            <a:off x="1828800" y="4374185"/>
            <a:ext cx="3771900" cy="228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69" name="Google Shape;669;p61"/>
          <p:cNvCxnSpPr/>
          <p:nvPr/>
        </p:nvCxnSpPr>
        <p:spPr>
          <a:xfrm flipH="1" rot="10800000">
            <a:off x="857250" y="4316885"/>
            <a:ext cx="4743600" cy="285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70" name="Google Shape;670;p61"/>
          <p:cNvSpPr/>
          <p:nvPr/>
        </p:nvSpPr>
        <p:spPr>
          <a:xfrm>
            <a:off x="5486400" y="4317035"/>
            <a:ext cx="228600" cy="228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61"/>
          <p:cNvSpPr/>
          <p:nvPr/>
        </p:nvSpPr>
        <p:spPr>
          <a:xfrm>
            <a:off x="5657850" y="4259885"/>
            <a:ext cx="228600" cy="228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2" name="Google Shape;672;p61"/>
          <p:cNvCxnSpPr/>
          <p:nvPr/>
        </p:nvCxnSpPr>
        <p:spPr>
          <a:xfrm flipH="1" rot="10800000">
            <a:off x="2743200" y="2888285"/>
            <a:ext cx="2514600" cy="114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73" name="Google Shape;673;p61"/>
          <p:cNvCxnSpPr/>
          <p:nvPr/>
        </p:nvCxnSpPr>
        <p:spPr>
          <a:xfrm flipH="1" rot="10800000">
            <a:off x="3486150" y="3117035"/>
            <a:ext cx="3028800" cy="628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74" name="Google Shape;674;p61"/>
          <p:cNvCxnSpPr/>
          <p:nvPr/>
        </p:nvCxnSpPr>
        <p:spPr>
          <a:xfrm flipH="1" rot="10800000">
            <a:off x="2686050" y="3231035"/>
            <a:ext cx="2514600" cy="857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75" name="Google Shape;675;p61"/>
          <p:cNvSpPr/>
          <p:nvPr/>
        </p:nvSpPr>
        <p:spPr>
          <a:xfrm>
            <a:off x="5200650" y="2773985"/>
            <a:ext cx="228600" cy="2286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61"/>
          <p:cNvSpPr/>
          <p:nvPr/>
        </p:nvSpPr>
        <p:spPr>
          <a:xfrm>
            <a:off x="5200650" y="2888285"/>
            <a:ext cx="228600" cy="2286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61"/>
          <p:cNvSpPr/>
          <p:nvPr/>
        </p:nvSpPr>
        <p:spPr>
          <a:xfrm>
            <a:off x="5143500" y="3059735"/>
            <a:ext cx="228600" cy="2286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61"/>
          <p:cNvSpPr/>
          <p:nvPr/>
        </p:nvSpPr>
        <p:spPr>
          <a:xfrm>
            <a:off x="457201" y="1771650"/>
            <a:ext cx="3099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1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Map into motion parameter space</a:t>
            </a:r>
            <a:endParaRPr sz="1100"/>
          </a:p>
        </p:txBody>
      </p:sp>
      <p:sp>
        <p:nvSpPr>
          <p:cNvPr id="679" name="Google Shape;679;p61"/>
          <p:cNvSpPr/>
          <p:nvPr/>
        </p:nvSpPr>
        <p:spPr>
          <a:xfrm>
            <a:off x="457200" y="2002631"/>
            <a:ext cx="5658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1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Perform k-means clustering on affine motion parameters</a:t>
            </a:r>
            <a:endParaRPr sz="1100"/>
          </a:p>
          <a:p>
            <a:pPr indent="-69850" lvl="2" marL="685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–"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 clusters that are close and retain the largest clusters to obtain a smaller set of hypotheses to describe all the motions in the scene</a:t>
            </a:r>
            <a:endParaRPr sz="1100"/>
          </a:p>
        </p:txBody>
      </p:sp>
      <p:sp>
        <p:nvSpPr>
          <p:cNvPr id="680" name="Google Shape;680;p61"/>
          <p:cNvSpPr/>
          <p:nvPr/>
        </p:nvSpPr>
        <p:spPr>
          <a:xfrm rot="1110852">
            <a:off x="5086307" y="2602481"/>
            <a:ext cx="342949" cy="914437"/>
          </a:xfrm>
          <a:prstGeom prst="ellipse">
            <a:avLst/>
          </a:prstGeom>
          <a:solidFill>
            <a:schemeClr val="accent2">
              <a:alpha val="24710"/>
            </a:scheme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61"/>
          <p:cNvSpPr/>
          <p:nvPr/>
        </p:nvSpPr>
        <p:spPr>
          <a:xfrm rot="4301895">
            <a:off x="5424517" y="4001490"/>
            <a:ext cx="285649" cy="742916"/>
          </a:xfrm>
          <a:prstGeom prst="ellipse">
            <a:avLst/>
          </a:prstGeom>
          <a:solidFill>
            <a:schemeClr val="accent2">
              <a:alpha val="24710"/>
            </a:scheme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61"/>
          <p:cNvSpPr/>
          <p:nvPr/>
        </p:nvSpPr>
        <p:spPr>
          <a:xfrm>
            <a:off x="1750219" y="2798988"/>
            <a:ext cx="1328057" cy="2024743"/>
          </a:xfrm>
          <a:custGeom>
            <a:rect b="b" l="l" r="r" t="t"/>
            <a:pathLst>
              <a:path extrusionOk="0" h="2699657" w="1770743">
                <a:moveTo>
                  <a:pt x="0" y="87086"/>
                </a:moveTo>
                <a:lnTo>
                  <a:pt x="841829" y="116114"/>
                </a:lnTo>
                <a:cubicBezTo>
                  <a:pt x="1032386" y="570519"/>
                  <a:pt x="1193150" y="566057"/>
                  <a:pt x="1016000" y="566057"/>
                </a:cubicBezTo>
                <a:lnTo>
                  <a:pt x="899886" y="2061029"/>
                </a:lnTo>
                <a:lnTo>
                  <a:pt x="653143" y="2656114"/>
                </a:lnTo>
                <a:lnTo>
                  <a:pt x="1567543" y="2699657"/>
                </a:lnTo>
                <a:lnTo>
                  <a:pt x="1669143" y="464457"/>
                </a:lnTo>
                <a:lnTo>
                  <a:pt x="1770743" y="0"/>
                </a:lnTo>
                <a:lnTo>
                  <a:pt x="798286" y="72572"/>
                </a:lnTo>
              </a:path>
            </a:pathLst>
          </a:custGeom>
          <a:solidFill>
            <a:srgbClr val="0070C0">
              <a:alpha val="20780"/>
            </a:srgbClr>
          </a:solidFill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61"/>
          <p:cNvSpPr/>
          <p:nvPr/>
        </p:nvSpPr>
        <p:spPr>
          <a:xfrm>
            <a:off x="366713" y="4068194"/>
            <a:ext cx="2069867" cy="779836"/>
          </a:xfrm>
          <a:custGeom>
            <a:rect b="b" l="l" r="r" t="t"/>
            <a:pathLst>
              <a:path extrusionOk="0" h="1039781" w="2759822">
                <a:moveTo>
                  <a:pt x="246912" y="207632"/>
                </a:moveTo>
                <a:cubicBezTo>
                  <a:pt x="276111" y="1039781"/>
                  <a:pt x="0" y="1034946"/>
                  <a:pt x="290455" y="1034946"/>
                </a:cubicBezTo>
                <a:lnTo>
                  <a:pt x="2336969" y="933346"/>
                </a:lnTo>
                <a:cubicBezTo>
                  <a:pt x="2477274" y="623708"/>
                  <a:pt x="2621627" y="315873"/>
                  <a:pt x="2757883" y="4432"/>
                </a:cubicBezTo>
                <a:cubicBezTo>
                  <a:pt x="2759822" y="0"/>
                  <a:pt x="2748207" y="4432"/>
                  <a:pt x="2743369" y="4432"/>
                </a:cubicBezTo>
                <a:lnTo>
                  <a:pt x="246912" y="207632"/>
                </a:lnTo>
                <a:close/>
              </a:path>
            </a:pathLst>
          </a:custGeom>
          <a:solidFill>
            <a:srgbClr val="00B050">
              <a:alpha val="20780"/>
            </a:srgbClr>
          </a:solidFill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61"/>
          <p:cNvSpPr/>
          <p:nvPr/>
        </p:nvSpPr>
        <p:spPr>
          <a:xfrm>
            <a:off x="3045619" y="3179989"/>
            <a:ext cx="838200" cy="751115"/>
          </a:xfrm>
          <a:custGeom>
            <a:rect b="b" l="l" r="r" t="t"/>
            <a:pathLst>
              <a:path extrusionOk="0" h="1001486" w="1117600">
                <a:moveTo>
                  <a:pt x="58058" y="174172"/>
                </a:moveTo>
                <a:lnTo>
                  <a:pt x="0" y="1001486"/>
                </a:lnTo>
                <a:lnTo>
                  <a:pt x="1117600" y="943429"/>
                </a:lnTo>
                <a:lnTo>
                  <a:pt x="1059543" y="116114"/>
                </a:lnTo>
                <a:cubicBezTo>
                  <a:pt x="822606" y="76625"/>
                  <a:pt x="588548" y="0"/>
                  <a:pt x="348343" y="0"/>
                </a:cubicBezTo>
                <a:lnTo>
                  <a:pt x="58058" y="174172"/>
                </a:lnTo>
                <a:close/>
              </a:path>
            </a:pathLst>
          </a:custGeom>
          <a:solidFill>
            <a:srgbClr val="FFC000">
              <a:alpha val="20780"/>
            </a:srgbClr>
          </a:solidFill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61"/>
          <p:cNvSpPr/>
          <p:nvPr/>
        </p:nvSpPr>
        <p:spPr>
          <a:xfrm>
            <a:off x="3056336" y="4018189"/>
            <a:ext cx="816428" cy="772886"/>
          </a:xfrm>
          <a:custGeom>
            <a:rect b="b" l="l" r="r" t="t"/>
            <a:pathLst>
              <a:path extrusionOk="0" h="1030514" w="1088571">
                <a:moveTo>
                  <a:pt x="0" y="14514"/>
                </a:moveTo>
                <a:lnTo>
                  <a:pt x="14514" y="986972"/>
                </a:lnTo>
                <a:lnTo>
                  <a:pt x="1016000" y="1030514"/>
                </a:lnTo>
                <a:lnTo>
                  <a:pt x="1088571" y="0"/>
                </a:lnTo>
                <a:lnTo>
                  <a:pt x="0" y="14514"/>
                </a:lnTo>
                <a:close/>
              </a:path>
            </a:pathLst>
          </a:custGeom>
          <a:solidFill>
            <a:srgbClr val="00B050">
              <a:alpha val="20780"/>
            </a:srgbClr>
          </a:solidFill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61"/>
          <p:cNvSpPr txBox="1"/>
          <p:nvPr/>
        </p:nvSpPr>
        <p:spPr>
          <a:xfrm rot="-5400000">
            <a:off x="7612535" y="4126500"/>
            <a:ext cx="155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2"/>
          <p:cNvSpPr txBox="1"/>
          <p:nvPr>
            <p:ph type="title"/>
          </p:nvPr>
        </p:nvSpPr>
        <p:spPr>
          <a:xfrm>
            <a:off x="400050" y="457200"/>
            <a:ext cx="6114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How do we estimate the layers?</a:t>
            </a:r>
            <a:endParaRPr sz="2800"/>
          </a:p>
        </p:txBody>
      </p:sp>
      <p:sp>
        <p:nvSpPr>
          <p:cNvPr id="693" name="Google Shape;693;p62"/>
          <p:cNvSpPr txBox="1"/>
          <p:nvPr>
            <p:ph idx="1" type="body"/>
          </p:nvPr>
        </p:nvSpPr>
        <p:spPr>
          <a:xfrm>
            <a:off x="400050" y="1085850"/>
            <a:ext cx="60579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06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1. Obtain a set of initial affine motion hypotheses</a:t>
            </a:r>
            <a:endParaRPr sz="1100"/>
          </a:p>
          <a:p>
            <a:pPr indent="-342900" lvl="1" marL="685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Divide the image into blocks and estimate affine motion parameters in each block by least squares</a:t>
            </a:r>
            <a:endParaRPr sz="1100"/>
          </a:p>
          <a:p>
            <a:pPr indent="-298450" lvl="2" marL="977900" rtl="0" algn="l">
              <a:spcBef>
                <a:spcPts val="2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</a:pPr>
            <a:r>
              <a:rPr lang="en" sz="1100"/>
              <a:t>Eliminate hypotheses with high residual error</a:t>
            </a:r>
            <a:endParaRPr sz="1100"/>
          </a:p>
        </p:txBody>
      </p:sp>
      <p:sp>
        <p:nvSpPr>
          <p:cNvPr id="694" name="Google Shape;694;p62"/>
          <p:cNvSpPr/>
          <p:nvPr/>
        </p:nvSpPr>
        <p:spPr>
          <a:xfrm>
            <a:off x="400051" y="2057400"/>
            <a:ext cx="3099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1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Map into motion parameter space</a:t>
            </a:r>
            <a:endParaRPr sz="1100"/>
          </a:p>
        </p:txBody>
      </p:sp>
      <p:sp>
        <p:nvSpPr>
          <p:cNvPr id="695" name="Google Shape;695;p62"/>
          <p:cNvSpPr/>
          <p:nvPr/>
        </p:nvSpPr>
        <p:spPr>
          <a:xfrm>
            <a:off x="400050" y="2288381"/>
            <a:ext cx="5658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1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Perform k-means clustering on affine motion parameters</a:t>
            </a:r>
            <a:endParaRPr sz="1100"/>
          </a:p>
          <a:p>
            <a:pPr indent="-69850" lvl="2" marL="685800" marR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–"/>
            </a:pPr>
            <a:r>
              <a:rPr b="0" i="0" lang="e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Merge clusters that are close and retain the largest clusters to obtain a smaller set of hypotheses to describe all the motions in the scene</a:t>
            </a:r>
            <a:endParaRPr sz="1100"/>
          </a:p>
        </p:txBody>
      </p:sp>
      <p:sp>
        <p:nvSpPr>
          <p:cNvPr id="696" name="Google Shape;696;p62"/>
          <p:cNvSpPr/>
          <p:nvPr/>
        </p:nvSpPr>
        <p:spPr>
          <a:xfrm>
            <a:off x="400050" y="3143250"/>
            <a:ext cx="54294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Iterate until convergence:</a:t>
            </a:r>
            <a:endParaRPr sz="1100"/>
          </a:p>
          <a:p>
            <a:pPr indent="-88900" lvl="1" marL="342900" marR="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Assign each pixel to best hypothesis</a:t>
            </a:r>
            <a:endParaRPr sz="1100"/>
          </a:p>
          <a:p>
            <a:pPr indent="-76200" lvl="2" marL="685800" marR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–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Pixels with high residual error remain unassigned</a:t>
            </a:r>
            <a:endParaRPr sz="1100"/>
          </a:p>
          <a:p>
            <a:pPr indent="-88900" lvl="1" marL="342900" marR="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 region filtering to enforce spatial constraints</a:t>
            </a:r>
            <a:endParaRPr sz="1100"/>
          </a:p>
          <a:p>
            <a:pPr indent="-88900" lvl="1" marL="342900" marR="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Re-estimate affine motions in each region</a:t>
            </a:r>
            <a:endParaRPr sz="1100"/>
          </a:p>
        </p:txBody>
      </p:sp>
      <p:sp>
        <p:nvSpPr>
          <p:cNvPr id="697" name="Google Shape;697;p62"/>
          <p:cNvSpPr txBox="1"/>
          <p:nvPr/>
        </p:nvSpPr>
        <p:spPr>
          <a:xfrm rot="-5400000">
            <a:off x="7612535" y="4126500"/>
            <a:ext cx="155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3"/>
          <p:cNvSpPr txBox="1"/>
          <p:nvPr>
            <p:ph type="title"/>
          </p:nvPr>
        </p:nvSpPr>
        <p:spPr>
          <a:xfrm>
            <a:off x="457200" y="278012"/>
            <a:ext cx="2628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Example result</a:t>
            </a:r>
            <a:endParaRPr sz="2800"/>
          </a:p>
        </p:txBody>
      </p:sp>
      <p:pic>
        <p:nvPicPr>
          <p:cNvPr id="704" name="Google Shape;7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1429" y="2114551"/>
            <a:ext cx="5242321" cy="113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3575" y="3314700"/>
            <a:ext cx="5153026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3"/>
          <p:cNvSpPr/>
          <p:nvPr/>
        </p:nvSpPr>
        <p:spPr>
          <a:xfrm>
            <a:off x="1371600" y="4514850"/>
            <a:ext cx="651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 Wang and E. Adelson.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Layered Representation for Motion Analysis. </a:t>
            </a:r>
            <a:r>
              <a:rPr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CVPR 1993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3"/>
          <p:cNvSpPr txBox="1"/>
          <p:nvPr/>
        </p:nvSpPr>
        <p:spPr>
          <a:xfrm rot="-5400000">
            <a:off x="7066350" y="3852941"/>
            <a:ext cx="15516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8" name="Google Shape;708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2363" y="592336"/>
            <a:ext cx="1933575" cy="133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778119" y="171450"/>
            <a:ext cx="6879981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" sz="3200"/>
              <a:t>Estimating optical flow</a:t>
            </a:r>
            <a:endParaRPr sz="1100"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778119" y="2571750"/>
            <a:ext cx="7108581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905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Given two subsequent frames, estimate the apparent motion field u(x,y), v(x,y) between them</a:t>
            </a:r>
            <a:endParaRPr sz="1100"/>
          </a:p>
        </p:txBody>
      </p:sp>
      <p:sp>
        <p:nvSpPr>
          <p:cNvPr id="91" name="Google Shape;91;p19"/>
          <p:cNvSpPr/>
          <p:nvPr/>
        </p:nvSpPr>
        <p:spPr>
          <a:xfrm>
            <a:off x="2457450" y="914400"/>
            <a:ext cx="1657350" cy="125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2857500" y="1314450"/>
            <a:ext cx="57150" cy="571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3543300" y="1314450"/>
            <a:ext cx="57150" cy="5715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2857500" y="1714500"/>
            <a:ext cx="57150" cy="57150"/>
          </a:xfrm>
          <a:prstGeom prst="ellipse">
            <a:avLst/>
          </a:prstGeom>
          <a:solidFill>
            <a:srgbClr val="33CC3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3543300" y="1714500"/>
            <a:ext cx="57150" cy="571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19"/>
          <p:cNvGrpSpPr/>
          <p:nvPr/>
        </p:nvGrpSpPr>
        <p:grpSpPr>
          <a:xfrm>
            <a:off x="2914650" y="1200151"/>
            <a:ext cx="800100" cy="726281"/>
            <a:chOff x="1488" y="1008"/>
            <a:chExt cx="672" cy="610"/>
          </a:xfrm>
        </p:grpSpPr>
        <p:cxnSp>
          <p:nvCxnSpPr>
            <p:cNvPr id="97" name="Google Shape;97;p19"/>
            <p:cNvCxnSpPr/>
            <p:nvPr/>
          </p:nvCxnSpPr>
          <p:spPr>
            <a:xfrm flipH="1" rot="10800000">
              <a:off x="1488" y="1008"/>
              <a:ext cx="96" cy="9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8" name="Google Shape;98;p19"/>
            <p:cNvCxnSpPr/>
            <p:nvPr/>
          </p:nvCxnSpPr>
          <p:spPr>
            <a:xfrm>
              <a:off x="1488" y="1461"/>
              <a:ext cx="144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9" name="Google Shape;99;p19"/>
            <p:cNvCxnSpPr/>
            <p:nvPr/>
          </p:nvCxnSpPr>
          <p:spPr>
            <a:xfrm>
              <a:off x="2063" y="1152"/>
              <a:ext cx="97" cy="9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" name="Google Shape;100;p19"/>
            <p:cNvCxnSpPr/>
            <p:nvPr/>
          </p:nvCxnSpPr>
          <p:spPr>
            <a:xfrm>
              <a:off x="2043" y="1495"/>
              <a:ext cx="0" cy="12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1" name="Google Shape;101;p19"/>
          <p:cNvSpPr/>
          <p:nvPr/>
        </p:nvSpPr>
        <p:spPr>
          <a:xfrm>
            <a:off x="4972050" y="914400"/>
            <a:ext cx="1657350" cy="125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5543550" y="1171575"/>
            <a:ext cx="57150" cy="571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6229350" y="1457325"/>
            <a:ext cx="57150" cy="5715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5600700" y="1710929"/>
            <a:ext cx="57150" cy="57150"/>
          </a:xfrm>
          <a:prstGeom prst="ellipse">
            <a:avLst/>
          </a:prstGeom>
          <a:solidFill>
            <a:srgbClr val="33CC3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6115050" y="1860947"/>
            <a:ext cx="57150" cy="571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778119" y="3257550"/>
            <a:ext cx="6594231" cy="16573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assumptions</a:t>
            </a:r>
            <a:endParaRPr sz="1100"/>
          </a:p>
          <a:p>
            <a:pPr indent="-20955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 constancy: 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projection of the same point looks the same in every frame</a:t>
            </a:r>
            <a:endParaRPr sz="1100"/>
          </a:p>
          <a:p>
            <a:pPr indent="-20955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motion: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points do not move very far</a:t>
            </a:r>
            <a:endParaRPr sz="1100"/>
          </a:p>
          <a:p>
            <a:pPr indent="-20955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coherence: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points move like their neighbors</a:t>
            </a:r>
            <a:endParaRPr sz="1100"/>
          </a:p>
        </p:txBody>
      </p:sp>
      <p:sp>
        <p:nvSpPr>
          <p:cNvPr id="107" name="Google Shape;107;p19"/>
          <p:cNvSpPr txBox="1"/>
          <p:nvPr/>
        </p:nvSpPr>
        <p:spPr>
          <a:xfrm>
            <a:off x="2857501" y="2171700"/>
            <a:ext cx="97512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–1)</a:t>
            </a:r>
            <a:endParaRPr sz="1100"/>
          </a:p>
        </p:txBody>
      </p:sp>
      <p:sp>
        <p:nvSpPr>
          <p:cNvPr id="108" name="Google Shape;108;p19"/>
          <p:cNvSpPr txBox="1"/>
          <p:nvPr/>
        </p:nvSpPr>
        <p:spPr>
          <a:xfrm>
            <a:off x="5600701" y="2171700"/>
            <a:ext cx="74652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100"/>
          </a:p>
        </p:txBody>
      </p:sp>
      <p:sp>
        <p:nvSpPr>
          <p:cNvPr id="109" name="Google Shape;109;p19"/>
          <p:cNvSpPr/>
          <p:nvPr/>
        </p:nvSpPr>
        <p:spPr>
          <a:xfrm>
            <a:off x="3086100" y="1085850"/>
            <a:ext cx="57150" cy="571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3714750" y="1485900"/>
            <a:ext cx="57150" cy="5715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3143250" y="1714500"/>
            <a:ext cx="57150" cy="57150"/>
          </a:xfrm>
          <a:prstGeom prst="ellipse">
            <a:avLst/>
          </a:prstGeom>
          <a:solidFill>
            <a:srgbClr val="33CC3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3543300" y="1943100"/>
            <a:ext cx="57150" cy="571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4"/>
          <p:cNvSpPr txBox="1"/>
          <p:nvPr>
            <p:ph type="title"/>
          </p:nvPr>
        </p:nvSpPr>
        <p:spPr>
          <a:xfrm>
            <a:off x="457200" y="278000"/>
            <a:ext cx="63420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Farneback Optical Flow</a:t>
            </a:r>
            <a:endParaRPr sz="2800"/>
          </a:p>
        </p:txBody>
      </p:sp>
      <p:pic>
        <p:nvPicPr>
          <p:cNvPr id="715" name="Google Shape;715;p64"/>
          <p:cNvPicPr preferRelativeResize="0"/>
          <p:nvPr/>
        </p:nvPicPr>
        <p:blipFill rotWithShape="1">
          <a:blip r:embed="rId3">
            <a:alphaModFix/>
          </a:blip>
          <a:srcRect b="50423" l="0" r="0" t="0"/>
          <a:stretch/>
        </p:blipFill>
        <p:spPr>
          <a:xfrm>
            <a:off x="258675" y="1293362"/>
            <a:ext cx="4109293" cy="331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4"/>
          <p:cNvPicPr preferRelativeResize="0"/>
          <p:nvPr/>
        </p:nvPicPr>
        <p:blipFill rotWithShape="1">
          <a:blip r:embed="rId3">
            <a:alphaModFix/>
          </a:blip>
          <a:srcRect b="0" l="0" r="0" t="50423"/>
          <a:stretch/>
        </p:blipFill>
        <p:spPr>
          <a:xfrm>
            <a:off x="4670308" y="1278525"/>
            <a:ext cx="4109316" cy="331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5"/>
          <p:cNvSpPr txBox="1"/>
          <p:nvPr>
            <p:ph type="title"/>
          </p:nvPr>
        </p:nvSpPr>
        <p:spPr>
          <a:xfrm>
            <a:off x="457202" y="205978"/>
            <a:ext cx="7931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Optical flow applications</a:t>
            </a:r>
            <a:endParaRPr/>
          </a:p>
        </p:txBody>
      </p:sp>
      <p:sp>
        <p:nvSpPr>
          <p:cNvPr id="722" name="Google Shape;722;p65"/>
          <p:cNvSpPr txBox="1"/>
          <p:nvPr>
            <p:ph idx="1" type="body"/>
          </p:nvPr>
        </p:nvSpPr>
        <p:spPr>
          <a:xfrm>
            <a:off x="457201" y="1200150"/>
            <a:ext cx="46209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Optical trackers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Depth estimation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Video compression with codecs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(Some monstrous pipelines for video </a:t>
            </a:r>
            <a:r>
              <a:rPr lang="en" sz="1800"/>
              <a:t>a</a:t>
            </a:r>
            <a:r>
              <a:rPr lang="en" sz="1800"/>
              <a:t>nalysis with deep learning)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3" name="Google Shape;723;p65"/>
          <p:cNvSpPr txBox="1"/>
          <p:nvPr/>
        </p:nvSpPr>
        <p:spPr>
          <a:xfrm>
            <a:off x="4312525" y="4731425"/>
            <a:ext cx="5009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 https://arxiv.org/ftp/arxiv/papers/2003/2003.00766.pdf</a:t>
            </a:r>
            <a:endParaRPr sz="1200"/>
          </a:p>
        </p:txBody>
      </p:sp>
      <p:pic>
        <p:nvPicPr>
          <p:cNvPr id="724" name="Google Shape;7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700" y="1275850"/>
            <a:ext cx="3697602" cy="175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50" y="3035825"/>
            <a:ext cx="3998000" cy="20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" sz="3000">
                <a:solidFill>
                  <a:srgbClr val="434343"/>
                </a:solidFill>
              </a:rPr>
              <a:t>Optical Flow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Lucas-Kanade method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Sparse Optical Flow</a:t>
            </a:r>
            <a:endParaRPr sz="3000">
              <a:solidFill>
                <a:srgbClr val="434343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</a:pPr>
            <a:r>
              <a:rPr lang="en" sz="3000">
                <a:solidFill>
                  <a:srgbClr val="434343"/>
                </a:solidFill>
              </a:rPr>
              <a:t>Dense Optical Flow </a:t>
            </a:r>
            <a:endParaRPr sz="3000">
              <a:solidFill>
                <a:srgbClr val="434343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b="1" lang="en" sz="3000">
                <a:solidFill>
                  <a:srgbClr val="434343"/>
                </a:solidFill>
              </a:rPr>
              <a:t>Object tracking</a:t>
            </a:r>
            <a:endParaRPr b="1" sz="3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7"/>
          <p:cNvSpPr txBox="1"/>
          <p:nvPr>
            <p:ph type="title"/>
          </p:nvPr>
        </p:nvSpPr>
        <p:spPr>
          <a:xfrm>
            <a:off x="457202" y="205978"/>
            <a:ext cx="7931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Optical trackers</a:t>
            </a:r>
            <a:endParaRPr/>
          </a:p>
        </p:txBody>
      </p:sp>
      <p:sp>
        <p:nvSpPr>
          <p:cNvPr id="737" name="Google Shape;737;p67"/>
          <p:cNvSpPr txBox="1"/>
          <p:nvPr>
            <p:ph idx="1" type="body"/>
          </p:nvPr>
        </p:nvSpPr>
        <p:spPr>
          <a:xfrm>
            <a:off x="457202" y="1200152"/>
            <a:ext cx="79317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Based on the ideas of optical flow, image correlations with blows and whistles.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There are tons of them: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www.pyimagesearch.com/2018/07/30/opencv-object-tracking/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&gt;7 in opencv only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Why so many?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None of them works well enough under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different circumstances.</a:t>
            </a:r>
            <a:endParaRPr sz="1800"/>
          </a:p>
        </p:txBody>
      </p:sp>
      <p:sp>
        <p:nvSpPr>
          <p:cNvPr id="738" name="Google Shape;738;p67"/>
          <p:cNvSpPr txBox="1"/>
          <p:nvPr/>
        </p:nvSpPr>
        <p:spPr>
          <a:xfrm>
            <a:off x="658500" y="4508975"/>
            <a:ext cx="7012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475" y="3215746"/>
            <a:ext cx="3759101" cy="15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8"/>
          <p:cNvSpPr txBox="1"/>
          <p:nvPr>
            <p:ph type="title"/>
          </p:nvPr>
        </p:nvSpPr>
        <p:spPr>
          <a:xfrm>
            <a:off x="457202" y="205978"/>
            <a:ext cx="7931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" sz="2800"/>
              <a:t>Optical tracking. Weak spots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8"/>
          <p:cNvSpPr txBox="1"/>
          <p:nvPr>
            <p:ph idx="1" type="body"/>
          </p:nvPr>
        </p:nvSpPr>
        <p:spPr>
          <a:xfrm>
            <a:off x="457202" y="1200152"/>
            <a:ext cx="79317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06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doesn’t take into account objects velocity or direction. Leading to confusions for identical objects</a:t>
            </a:r>
            <a:endParaRPr sz="1800"/>
          </a:p>
          <a:p>
            <a:pPr indent="-406400" lvl="0" marL="406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many kinds of objects it</a:t>
            </a:r>
            <a:endParaRPr sz="1800"/>
          </a:p>
          <a:p>
            <a:pPr indent="0" lvl="0" marL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</a:t>
            </a:r>
            <a:r>
              <a:rPr lang="en" sz="1800"/>
              <a:t>ay be hard to get a robust</a:t>
            </a:r>
            <a:endParaRPr sz="1800"/>
          </a:p>
          <a:p>
            <a:pPr indent="0" lvl="0" marL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</a:t>
            </a:r>
            <a:r>
              <a:rPr lang="en" sz="1800"/>
              <a:t>etection.</a:t>
            </a:r>
            <a:endParaRPr sz="1800"/>
          </a:p>
          <a:p>
            <a:pPr indent="0" lvl="0" marL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46" name="Google Shape;7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221" y="1883100"/>
            <a:ext cx="3927999" cy="22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9"/>
          <p:cNvSpPr txBox="1"/>
          <p:nvPr>
            <p:ph type="title"/>
          </p:nvPr>
        </p:nvSpPr>
        <p:spPr>
          <a:xfrm>
            <a:off x="457202" y="205978"/>
            <a:ext cx="7931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Optical tracking. Weak spots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9"/>
          <p:cNvSpPr txBox="1"/>
          <p:nvPr>
            <p:ph idx="1" type="body"/>
          </p:nvPr>
        </p:nvSpPr>
        <p:spPr>
          <a:xfrm>
            <a:off x="359451" y="1200150"/>
            <a:ext cx="38175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06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Sudden changes in the object shape  will break it</a:t>
            </a:r>
            <a:endParaRPr/>
          </a:p>
        </p:txBody>
      </p:sp>
      <p:pic>
        <p:nvPicPr>
          <p:cNvPr id="753" name="Google Shape;7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0" y="1913825"/>
            <a:ext cx="3496826" cy="19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13838"/>
            <a:ext cx="3496826" cy="1967129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69"/>
          <p:cNvSpPr txBox="1"/>
          <p:nvPr/>
        </p:nvSpPr>
        <p:spPr>
          <a:xfrm>
            <a:off x="4433675" y="1210275"/>
            <a:ext cx="4215000" cy="3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0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Object loss is not handled well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9"/>
          <p:cNvSpPr txBox="1"/>
          <p:nvPr/>
        </p:nvSpPr>
        <p:spPr>
          <a:xfrm>
            <a:off x="145375" y="4594650"/>
            <a:ext cx="4789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https://habr.com/ru/company/recognitor/blog/505694/</a:t>
            </a:r>
            <a:endParaRPr sz="11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0"/>
          <p:cNvSpPr txBox="1"/>
          <p:nvPr>
            <p:ph type="title"/>
          </p:nvPr>
        </p:nvSpPr>
        <p:spPr>
          <a:xfrm>
            <a:off x="457202" y="205978"/>
            <a:ext cx="7931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Optical tracking. When to use it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0"/>
          <p:cNvSpPr txBox="1"/>
          <p:nvPr>
            <p:ph idx="1" type="body"/>
          </p:nvPr>
        </p:nvSpPr>
        <p:spPr>
          <a:xfrm>
            <a:off x="457202" y="1200152"/>
            <a:ext cx="79317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we don’t have a good enough object detection algorithm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Possible reasons:</a:t>
            </a:r>
            <a:endParaRPr sz="1800"/>
          </a:p>
          <a:p>
            <a:pPr indent="-406400" lvl="0" marL="8636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No labeled dataset</a:t>
            </a:r>
            <a:endParaRPr sz="1800"/>
          </a:p>
          <a:p>
            <a:pPr indent="-406400" lvl="0" marL="8636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Performance</a:t>
            </a:r>
            <a:r>
              <a:rPr lang="en" sz="1800"/>
              <a:t> </a:t>
            </a:r>
            <a:r>
              <a:rPr lang="en" sz="1800"/>
              <a:t>optimisation</a:t>
            </a:r>
            <a:endParaRPr sz="1800"/>
          </a:p>
          <a:p>
            <a:pPr indent="-406400" lvl="0" marL="8636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Сross-platform usage (opencv, dlib)</a:t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1"/>
          <p:cNvSpPr txBox="1"/>
          <p:nvPr>
            <p:ph type="title"/>
          </p:nvPr>
        </p:nvSpPr>
        <p:spPr>
          <a:xfrm>
            <a:off x="457202" y="205978"/>
            <a:ext cx="7931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</a:t>
            </a:r>
            <a:r>
              <a:rPr lang="en" sz="2800"/>
              <a:t>racking. What to use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1"/>
          <p:cNvSpPr txBox="1"/>
          <p:nvPr>
            <p:ph idx="1" type="body"/>
          </p:nvPr>
        </p:nvSpPr>
        <p:spPr>
          <a:xfrm>
            <a:off x="457202" y="1200152"/>
            <a:ext cx="79317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Suppose we have an object detection algorithm.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better initial approach would be to process it’s predictions into objects tracks.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https://github.com/abewley/sort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 very good implementation of what can be achieved for tracking without deep learning. Just classic math.</a:t>
            </a:r>
            <a:endParaRPr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2"/>
          <p:cNvSpPr txBox="1"/>
          <p:nvPr>
            <p:ph type="title"/>
          </p:nvPr>
        </p:nvSpPr>
        <p:spPr>
          <a:xfrm>
            <a:off x="457202" y="205978"/>
            <a:ext cx="7931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SORT algorithm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2"/>
          <p:cNvSpPr txBox="1"/>
          <p:nvPr>
            <p:ph idx="1" type="body"/>
          </p:nvPr>
        </p:nvSpPr>
        <p:spPr>
          <a:xfrm>
            <a:off x="457202" y="1200152"/>
            <a:ext cx="79317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SORT = simple online and realtime = Kalman filter + Hungarian algorithm</a:t>
            </a:r>
            <a:endParaRPr sz="1800"/>
          </a:p>
        </p:txBody>
      </p:sp>
      <p:pic>
        <p:nvPicPr>
          <p:cNvPr descr="Tracking using a simple motion model on PETS09-S2L1.&#10;Additional cost function significantly reduces error rate on sparse crowds.&#10;https://github.com/6o6o/sort/tree/dev&#10;&#10;Fading boxes represent unmatched Kalman predictions&#10;Circle sections define the searching area for missing detections&#10;Each path and a heatmap is presented in the end&#10;&#10;A set of trackers use Kalman filter to predict the future state of the box based on its velocity. Next, each is associated with a list of detections by calculating IOU metric and solving the linear assignment problem. Input noise is smoothed by averaging predictions and detections. If a tracker is lost due to occlusion for a prolonged period while the object changes direction, the accumulated momentum may cause it to diverge from its real path.&#10;&#10;A short-term object re-identification is implemented. Unmatched trackers are associated with new detections using a collinearity metric. Cost function computes the dot product between vectors of new detection and the last few averaged. This improves the result for sparse crowds with highly non-linear motion, but may also cause some identity swaps in denser areas, as seen on 0:05 where false positive is assigned to id1." id="775" name="Google Shape;775;p72" title="YOLO people detection + SORT track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0150" y="1772275"/>
            <a:ext cx="3905800" cy="29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3"/>
          <p:cNvSpPr txBox="1"/>
          <p:nvPr>
            <p:ph type="title"/>
          </p:nvPr>
        </p:nvSpPr>
        <p:spPr>
          <a:xfrm>
            <a:off x="457202" y="205978"/>
            <a:ext cx="7931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SORT. Hungarian algorithm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73"/>
          <p:cNvSpPr txBox="1"/>
          <p:nvPr>
            <p:ph idx="1" type="body"/>
          </p:nvPr>
        </p:nvSpPr>
        <p:spPr>
          <a:xfrm>
            <a:off x="457202" y="1200152"/>
            <a:ext cx="79317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Hungarian algo solves target assignment problem in polynomial time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to </a:t>
            </a:r>
            <a:r>
              <a:rPr lang="en" sz="1800"/>
              <a:t>assign</a:t>
            </a:r>
            <a:r>
              <a:rPr lang="en" sz="1800"/>
              <a:t> this 3 jobs to 3 </a:t>
            </a:r>
            <a:r>
              <a:rPr lang="en" sz="1800"/>
              <a:t>people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</a:t>
            </a:r>
            <a:r>
              <a:rPr lang="en" sz="1800"/>
              <a:t>o make overall cost minimal?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case of SORT, it’s used to assign detection to the most appropriate tracks.</a:t>
            </a:r>
            <a:endParaRPr sz="1800"/>
          </a:p>
        </p:txBody>
      </p:sp>
      <p:pic>
        <p:nvPicPr>
          <p:cNvPr id="782" name="Google Shape;7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100" y="1735625"/>
            <a:ext cx="3949525" cy="12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3"/>
          <p:cNvSpPr txBox="1"/>
          <p:nvPr/>
        </p:nvSpPr>
        <p:spPr>
          <a:xfrm>
            <a:off x="841775" y="4545625"/>
            <a:ext cx="6402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https://en.wikipedia.org/wiki/Hungarian_algorithm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628650" y="628650"/>
            <a:ext cx="7760155" cy="434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" sz="2700"/>
              <a:t>Key Assumptions: small motions</a:t>
            </a:r>
            <a:br>
              <a:rPr lang="en" sz="2700"/>
            </a:br>
            <a:r>
              <a:rPr lang="en" sz="2700"/>
              <a:t> </a:t>
            </a:r>
            <a:endParaRPr sz="1100"/>
          </a:p>
        </p:txBody>
      </p:sp>
      <p:pic>
        <p:nvPicPr>
          <p:cNvPr descr="Temporal_Persistance" id="119" name="Google Shape;11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4959"/>
          <a:stretch/>
        </p:blipFill>
        <p:spPr>
          <a:xfrm>
            <a:off x="628650" y="971550"/>
            <a:ext cx="7086600" cy="3418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/>
          <p:nvPr/>
        </p:nvSpPr>
        <p:spPr>
          <a:xfrm>
            <a:off x="6878963" y="4958834"/>
            <a:ext cx="167257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Slide from Michael Black, CS143</a:t>
            </a: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2003</a:t>
            </a:r>
            <a:endParaRPr sz="1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4"/>
          <p:cNvSpPr txBox="1"/>
          <p:nvPr>
            <p:ph type="title"/>
          </p:nvPr>
        </p:nvSpPr>
        <p:spPr>
          <a:xfrm>
            <a:off x="457202" y="205978"/>
            <a:ext cx="7931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SORT. Kalman filter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4"/>
          <p:cNvSpPr txBox="1"/>
          <p:nvPr>
            <p:ph idx="1" type="body"/>
          </p:nvPr>
        </p:nvSpPr>
        <p:spPr>
          <a:xfrm>
            <a:off x="457202" y="1200152"/>
            <a:ext cx="79317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Kalman filter combines different measures of a noisy variable to produce a better approximation by </a:t>
            </a:r>
            <a:r>
              <a:rPr lang="en" sz="1800"/>
              <a:t>estimating a </a:t>
            </a:r>
            <a:r>
              <a:rPr lang="en" sz="1800"/>
              <a:t>joint probability distributions.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case of tracks, we get new positions from detector. (noisy, sometimes there are no detections).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Also we can predict </a:t>
            </a:r>
            <a:r>
              <a:rPr lang="en" sz="1800"/>
              <a:t>future</a:t>
            </a:r>
            <a:r>
              <a:rPr lang="en" sz="1800"/>
              <a:t> </a:t>
            </a:r>
            <a:r>
              <a:rPr lang="en" sz="1800"/>
              <a:t>positions based on the object velocity and direction.</a:t>
            </a:r>
            <a:r>
              <a:rPr lang="en" sz="1800"/>
              <a:t>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Kalman filter combines this 2 estimation in an optimal way.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57202" y="205978"/>
            <a:ext cx="7931603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" sz="2700"/>
              <a:t>Key Assumptions: spatial coherence</a:t>
            </a:r>
            <a:br>
              <a:rPr lang="en" sz="2700"/>
            </a:br>
            <a:r>
              <a:rPr lang="en" sz="2700"/>
              <a:t> </a:t>
            </a:r>
            <a:endParaRPr sz="1100"/>
          </a:p>
        </p:txBody>
      </p:sp>
      <p:pic>
        <p:nvPicPr>
          <p:cNvPr descr="Spatial Coherence" id="126" name="Google Shape;12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2935"/>
          <a:stretch/>
        </p:blipFill>
        <p:spPr>
          <a:xfrm>
            <a:off x="1470676" y="724496"/>
            <a:ext cx="5429250" cy="369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6899927" y="4960144"/>
            <a:ext cx="167257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Slide from Michael Black, CS143</a:t>
            </a: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2003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57202" y="205978"/>
            <a:ext cx="7931603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800"/>
              <a:t>Key Assumptions: brightness Constancy</a:t>
            </a:r>
            <a:endParaRPr sz="2800"/>
          </a:p>
        </p:txBody>
      </p:sp>
      <p:pic>
        <p:nvPicPr>
          <p:cNvPr descr="Black_BrightnessConstancyAssumption" id="133" name="Google Shape;133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56730"/>
          <a:stretch/>
        </p:blipFill>
        <p:spPr>
          <a:xfrm>
            <a:off x="2575153" y="4629149"/>
            <a:ext cx="369570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BrightnessConstancy" id="134" name="Google Shape;134;p2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1253" y="935831"/>
            <a:ext cx="5143500" cy="32718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6910642" y="4937521"/>
            <a:ext cx="167257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Slide from Michael Black, CS143</a:t>
            </a: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2003</a:t>
            </a:r>
            <a:endParaRPr sz="1100"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9523" y="4250530"/>
            <a:ext cx="4246960" cy="37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229" y="3495676"/>
            <a:ext cx="5208984" cy="351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857250" y="2139554"/>
            <a:ext cx="6510338" cy="10203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84150" lvl="0" marL="1905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Char char="●"/>
            </a:pPr>
            <a:r>
              <a:rPr lang="en" sz="2100"/>
              <a:t>Brightness Constancy Equation:</a:t>
            </a:r>
            <a:endParaRPr sz="1100"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857" y="2514601"/>
            <a:ext cx="4246960" cy="378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/>
          <p:nvPr/>
        </p:nvSpPr>
        <p:spPr>
          <a:xfrm>
            <a:off x="857250" y="2971800"/>
            <a:ext cx="725805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Linearizing the right side using Taylor expansion:</a:t>
            </a:r>
            <a:endParaRPr sz="1100"/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7010" y="3300413"/>
            <a:ext cx="85725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2457450" y="742950"/>
            <a:ext cx="1657350" cy="125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2857500" y="1028700"/>
            <a:ext cx="57150" cy="5715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>
            <a:off x="2913461" y="1085850"/>
            <a:ext cx="229790" cy="2000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3"/>
          <p:cNvSpPr/>
          <p:nvPr/>
        </p:nvSpPr>
        <p:spPr>
          <a:xfrm>
            <a:off x="4972050" y="742950"/>
            <a:ext cx="1657350" cy="125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657850" y="1257300"/>
            <a:ext cx="57150" cy="5715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dittex" id="152" name="Google Shape;15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1391" y="1341836"/>
            <a:ext cx="932259" cy="1440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ittex" id="153" name="Google Shape;15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50344" y="879873"/>
            <a:ext cx="347662" cy="1440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ittex" id="154" name="Google Shape;154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37298" y="1028700"/>
            <a:ext cx="1549003" cy="1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3143251" y="1658541"/>
            <a:ext cx="97512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–1)</a:t>
            </a:r>
            <a:endParaRPr sz="1100"/>
          </a:p>
        </p:txBody>
      </p:sp>
      <p:sp>
        <p:nvSpPr>
          <p:cNvPr id="156" name="Google Shape;156;p23"/>
          <p:cNvSpPr txBox="1"/>
          <p:nvPr/>
        </p:nvSpPr>
        <p:spPr>
          <a:xfrm>
            <a:off x="5886451" y="1658541"/>
            <a:ext cx="74652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100"/>
          </a:p>
        </p:txBody>
      </p:sp>
      <p:grpSp>
        <p:nvGrpSpPr>
          <p:cNvPr id="157" name="Google Shape;157;p23"/>
          <p:cNvGrpSpPr/>
          <p:nvPr/>
        </p:nvGrpSpPr>
        <p:grpSpPr>
          <a:xfrm>
            <a:off x="1485809" y="4337928"/>
            <a:ext cx="3086191" cy="368316"/>
            <a:chOff x="1439" y="3516"/>
            <a:chExt cx="2155" cy="342"/>
          </a:xfrm>
        </p:grpSpPr>
        <p:pic>
          <p:nvPicPr>
            <p:cNvPr id="158" name="Google Shape;158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57" y="3516"/>
              <a:ext cx="1437" cy="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3"/>
            <p:cNvSpPr/>
            <p:nvPr/>
          </p:nvSpPr>
          <p:spPr>
            <a:xfrm>
              <a:off x="1439" y="3521"/>
              <a:ext cx="780" cy="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Hence,</a:t>
              </a:r>
              <a:endParaRPr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3"/>
          <p:cNvSpPr/>
          <p:nvPr/>
        </p:nvSpPr>
        <p:spPr>
          <a:xfrm>
            <a:off x="4629150" y="3486150"/>
            <a:ext cx="285750" cy="40005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743450" y="3314700"/>
            <a:ext cx="2286000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derivative along x</a:t>
            </a:r>
            <a:endParaRPr sz="1100"/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86300" y="4267200"/>
            <a:ext cx="2000250" cy="42386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6800850" y="3486150"/>
            <a:ext cx="285750" cy="40005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4754" y="3931445"/>
            <a:ext cx="5189934" cy="35004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552450" y="89298"/>
            <a:ext cx="59436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800">
                <a:solidFill>
                  <a:schemeClr val="dk1"/>
                </a:solidFill>
              </a:rPr>
              <a:t>The brightness constancy constraint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66" name="Google Shape;166;p23"/>
          <p:cNvSpPr txBox="1"/>
          <p:nvPr/>
        </p:nvSpPr>
        <p:spPr>
          <a:xfrm rot="-5400000">
            <a:off x="7612555" y="4126405"/>
            <a:ext cx="15516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Silvio Savarese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